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62" r:id="rId2"/>
    <p:sldId id="282" r:id="rId3"/>
    <p:sldId id="266" r:id="rId4"/>
    <p:sldId id="267" r:id="rId5"/>
    <p:sldId id="287" r:id="rId6"/>
    <p:sldId id="285" r:id="rId7"/>
    <p:sldId id="281" r:id="rId8"/>
    <p:sldId id="280" r:id="rId9"/>
    <p:sldId id="288" r:id="rId10"/>
    <p:sldId id="289" r:id="rId11"/>
    <p:sldId id="284" r:id="rId12"/>
    <p:sldId id="286" r:id="rId13"/>
    <p:sldId id="283" r:id="rId14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6" autoAdjust="0"/>
    <p:restoredTop sz="94660"/>
  </p:normalViewPr>
  <p:slideViewPr>
    <p:cSldViewPr>
      <p:cViewPr>
        <p:scale>
          <a:sx n="80" d="100"/>
          <a:sy n="80" d="100"/>
        </p:scale>
        <p:origin x="-1450" y="-1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DCC3E6-DA67-4AC7-9A44-1228C77BB5E3}" type="datetimeFigureOut">
              <a:rPr lang="sv-SE" smtClean="0"/>
              <a:pPr/>
              <a:t>2014-09-25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B004B9-10BD-4214-B374-657A631087BB}" type="slidenum">
              <a:rPr lang="sv-SE" smtClean="0"/>
              <a:pPr/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B004B9-10BD-4214-B374-657A631087BB}" type="slidenum">
              <a:rPr lang="sv-SE" smtClean="0"/>
              <a:pPr/>
              <a:t>3</a:t>
            </a:fld>
            <a:endParaRPr lang="sv-SE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B004B9-10BD-4214-B374-657A631087BB}" type="slidenum">
              <a:rPr lang="sv-SE" smtClean="0"/>
              <a:pPr/>
              <a:t>4</a:t>
            </a:fld>
            <a:endParaRPr lang="sv-SE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B004B9-10BD-4214-B374-657A631087BB}" type="slidenum">
              <a:rPr lang="sv-SE" smtClean="0"/>
              <a:pPr/>
              <a:t>6</a:t>
            </a:fld>
            <a:endParaRPr lang="sv-S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B004B9-10BD-4214-B374-657A631087BB}" type="slidenum">
              <a:rPr lang="sv-SE" smtClean="0"/>
              <a:pPr/>
              <a:t>7</a:t>
            </a:fld>
            <a:endParaRPr lang="sv-S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B004B9-10BD-4214-B374-657A631087BB}" type="slidenum">
              <a:rPr lang="sv-SE" smtClean="0"/>
              <a:pPr/>
              <a:t>12</a:t>
            </a:fld>
            <a:endParaRPr lang="sv-SE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A79E1-CA5D-476B-8374-C175AE181833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2014-09-25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70375-A023-4D67-8143-B2A8A2F23DDE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A79E1-CA5D-476B-8374-C175AE181833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2014-09-25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70375-A023-4D67-8143-B2A8A2F23DDE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A79E1-CA5D-476B-8374-C175AE181833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2014-09-25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70375-A023-4D67-8143-B2A8A2F23DDE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A79E1-CA5D-476B-8374-C175AE181833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2014-09-25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70375-A023-4D67-8143-B2A8A2F23DDE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A79E1-CA5D-476B-8374-C175AE181833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2014-09-25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70375-A023-4D67-8143-B2A8A2F23DDE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A79E1-CA5D-476B-8374-C175AE181833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2014-09-25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70375-A023-4D67-8143-B2A8A2F23DDE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A79E1-CA5D-476B-8374-C175AE181833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2014-09-25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70375-A023-4D67-8143-B2A8A2F23DDE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A79E1-CA5D-476B-8374-C175AE181833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2014-09-25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70375-A023-4D67-8143-B2A8A2F23DDE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A79E1-CA5D-476B-8374-C175AE181833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2014-09-25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70375-A023-4D67-8143-B2A8A2F23DDE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A79E1-CA5D-476B-8374-C175AE181833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2014-09-25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70375-A023-4D67-8143-B2A8A2F23DDE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A79E1-CA5D-476B-8374-C175AE181833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2014-09-25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70375-A023-4D67-8143-B2A8A2F23DDE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BA79E1-CA5D-476B-8374-C175AE181833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2014-09-25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370375-A023-4D67-8143-B2A8A2F23DDE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hyperlink" Target="http://www.cen.eu/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3" Type="http://schemas.openxmlformats.org/officeDocument/2006/relationships/image" Target="../media/image5.jpe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eg"/><Relationship Id="rId5" Type="http://schemas.openxmlformats.org/officeDocument/2006/relationships/image" Target="../media/image4.jpeg"/><Relationship Id="rId4" Type="http://schemas.openxmlformats.org/officeDocument/2006/relationships/image" Target="../media/image6.png"/><Relationship Id="rId9" Type="http://schemas.openxmlformats.org/officeDocument/2006/relationships/image" Target="../media/image4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en.eu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hyperlink" Target="http://www.cen.eu/" TargetMode="External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2.png"/><Relationship Id="rId7" Type="http://schemas.openxmlformats.org/officeDocument/2006/relationships/image" Target="../media/image9.jpeg"/><Relationship Id="rId12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1.jpeg"/><Relationship Id="rId9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3.jpeg"/><Relationship Id="rId3" Type="http://schemas.openxmlformats.org/officeDocument/2006/relationships/image" Target="../media/image15.jpeg"/><Relationship Id="rId7" Type="http://schemas.openxmlformats.org/officeDocument/2006/relationships/image" Target="../media/image19.png"/><Relationship Id="rId12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14.jpeg"/><Relationship Id="rId5" Type="http://schemas.openxmlformats.org/officeDocument/2006/relationships/image" Target="../media/image17.png"/><Relationship Id="rId15" Type="http://schemas.openxmlformats.org/officeDocument/2006/relationships/image" Target="../media/image25.png"/><Relationship Id="rId10" Type="http://schemas.openxmlformats.org/officeDocument/2006/relationships/image" Target="../media/image22.png"/><Relationship Id="rId4" Type="http://schemas.openxmlformats.org/officeDocument/2006/relationships/image" Target="../media/image16.jpeg"/><Relationship Id="rId9" Type="http://schemas.openxmlformats.org/officeDocument/2006/relationships/image" Target="../media/image21.png"/><Relationship Id="rId1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13" Type="http://schemas.openxmlformats.org/officeDocument/2006/relationships/image" Target="../media/image35.jpeg"/><Relationship Id="rId18" Type="http://schemas.openxmlformats.org/officeDocument/2006/relationships/image" Target="../media/image38.jpeg"/><Relationship Id="rId3" Type="http://schemas.openxmlformats.org/officeDocument/2006/relationships/image" Target="../media/image14.jpeg"/><Relationship Id="rId21" Type="http://schemas.openxmlformats.org/officeDocument/2006/relationships/image" Target="../media/image26.jpeg"/><Relationship Id="rId7" Type="http://schemas.openxmlformats.org/officeDocument/2006/relationships/image" Target="../media/image29.jpeg"/><Relationship Id="rId12" Type="http://schemas.openxmlformats.org/officeDocument/2006/relationships/image" Target="../media/image34.png"/><Relationship Id="rId17" Type="http://schemas.openxmlformats.org/officeDocument/2006/relationships/image" Target="../media/image8.jpeg"/><Relationship Id="rId2" Type="http://schemas.openxmlformats.org/officeDocument/2006/relationships/image" Target="../media/image17.png"/><Relationship Id="rId16" Type="http://schemas.openxmlformats.org/officeDocument/2006/relationships/image" Target="../media/image37.gif"/><Relationship Id="rId20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11" Type="http://schemas.openxmlformats.org/officeDocument/2006/relationships/image" Target="../media/image33.jpeg"/><Relationship Id="rId5" Type="http://schemas.openxmlformats.org/officeDocument/2006/relationships/image" Target="../media/image27.jpeg"/><Relationship Id="rId15" Type="http://schemas.openxmlformats.org/officeDocument/2006/relationships/image" Target="../media/image7.jpeg"/><Relationship Id="rId10" Type="http://schemas.openxmlformats.org/officeDocument/2006/relationships/image" Target="../media/image32.jpeg"/><Relationship Id="rId19" Type="http://schemas.openxmlformats.org/officeDocument/2006/relationships/image" Target="../media/image39.jpeg"/><Relationship Id="rId4" Type="http://schemas.openxmlformats.org/officeDocument/2006/relationships/image" Target="../media/image2.png"/><Relationship Id="rId9" Type="http://schemas.openxmlformats.org/officeDocument/2006/relationships/image" Target="../media/image31.jpeg"/><Relationship Id="rId14" Type="http://schemas.openxmlformats.org/officeDocument/2006/relationships/image" Target="../media/image36.gi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41.jpeg"/><Relationship Id="rId7" Type="http://schemas.openxmlformats.org/officeDocument/2006/relationships/image" Target="../media/image2.png"/><Relationship Id="rId12" Type="http://schemas.openxmlformats.org/officeDocument/2006/relationships/image" Target="../media/image47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eg"/><Relationship Id="rId11" Type="http://schemas.openxmlformats.org/officeDocument/2006/relationships/image" Target="../media/image46.jpeg"/><Relationship Id="rId5" Type="http://schemas.openxmlformats.org/officeDocument/2006/relationships/image" Target="../media/image43.jpeg"/><Relationship Id="rId10" Type="http://schemas.openxmlformats.org/officeDocument/2006/relationships/image" Target="../media/image45.jpeg"/><Relationship Id="rId4" Type="http://schemas.openxmlformats.org/officeDocument/2006/relationships/image" Target="../media/image42.jpeg"/><Relationship Id="rId9" Type="http://schemas.openxmlformats.org/officeDocument/2006/relationships/image" Target="../media/image4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267744" y="274638"/>
            <a:ext cx="3744416" cy="994122"/>
          </a:xfrm>
        </p:spPr>
        <p:txBody>
          <a:bodyPr>
            <a:normAutofit/>
          </a:bodyPr>
          <a:lstStyle/>
          <a:p>
            <a:r>
              <a:rPr lang="sv-SE" b="1" i="1" dirty="0" smtClean="0"/>
              <a:t>Standarder</a:t>
            </a:r>
            <a:endParaRPr lang="sv-SE" b="1" i="1" dirty="0" smtClean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endParaRPr lang="sv-SE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sv-SE" dirty="0" smtClean="0">
                <a:latin typeface="Times New Roman" pitchFamily="18" charset="0"/>
                <a:cs typeface="Times New Roman" pitchFamily="18" charset="0"/>
              </a:rPr>
              <a:t>Standarder styr utvecklingen av produkter och tjänster i samhället</a:t>
            </a:r>
          </a:p>
          <a:p>
            <a:pPr>
              <a:buNone/>
            </a:pPr>
            <a:endParaRPr lang="sv-SE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sv-SE" dirty="0" smtClean="0">
                <a:latin typeface="Times New Roman" pitchFamily="18" charset="0"/>
                <a:cs typeface="Times New Roman" pitchFamily="18" charset="0"/>
              </a:rPr>
              <a:t>Näst efter våra lagar och förordningar är det standarder som reglerar vår omvärld</a:t>
            </a:r>
          </a:p>
          <a:p>
            <a:pPr>
              <a:buNone/>
            </a:pPr>
            <a:endParaRPr lang="sv-SE" dirty="0" smtClean="0">
              <a:latin typeface="Times New Roman" pitchFamily="18" charset="0"/>
              <a:cs typeface="Times New Roman" pitchFamily="18" charset="0"/>
            </a:endParaRPr>
          </a:p>
          <a:p>
            <a:endParaRPr lang="sv-SE" dirty="0"/>
          </a:p>
        </p:txBody>
      </p:sp>
      <p:pic>
        <p:nvPicPr>
          <p:cNvPr id="4" name="Picture 3" descr="C:\Users\Hammarlund\Desktop\IS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0312" y="548680"/>
            <a:ext cx="729544" cy="648072"/>
          </a:xfrm>
          <a:prstGeom prst="rect">
            <a:avLst/>
          </a:prstGeom>
          <a:noFill/>
        </p:spPr>
      </p:pic>
      <p:pic>
        <p:nvPicPr>
          <p:cNvPr id="5" name="Picture 2" descr="C:\Users\Hammarlund\Desktop\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476672"/>
            <a:ext cx="803726" cy="936104"/>
          </a:xfrm>
          <a:prstGeom prst="rect">
            <a:avLst/>
          </a:prstGeom>
          <a:noFill/>
        </p:spPr>
      </p:pic>
      <p:pic>
        <p:nvPicPr>
          <p:cNvPr id="6" name="Picture 2" descr="CEN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72200" y="548680"/>
            <a:ext cx="820891" cy="648072"/>
          </a:xfrm>
          <a:prstGeom prst="rect">
            <a:avLst/>
          </a:prstGeom>
          <a:noFill/>
        </p:spPr>
      </p:pic>
      <p:sp>
        <p:nvSpPr>
          <p:cNvPr id="7" name="textruta 6"/>
          <p:cNvSpPr txBox="1"/>
          <p:nvPr/>
        </p:nvSpPr>
        <p:spPr>
          <a:xfrm>
            <a:off x="8316416" y="6525344"/>
            <a:ext cx="670376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500" dirty="0" smtClean="0"/>
              <a:t>Hans Hammarlund</a:t>
            </a:r>
            <a:endParaRPr lang="sv-SE" sz="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sv-SE" b="1" i="1" dirty="0" smtClean="0"/>
              <a:t>Utarbetandet av standarder ska </a:t>
            </a:r>
            <a:br>
              <a:rPr lang="sv-SE" b="1" i="1" dirty="0" smtClean="0"/>
            </a:br>
            <a:r>
              <a:rPr lang="sv-SE" b="1" i="1" dirty="0" smtClean="0"/>
              <a:t>kännetecknas av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200" y="1340768"/>
            <a:ext cx="8219256" cy="4785395"/>
          </a:xfrm>
        </p:spPr>
        <p:txBody>
          <a:bodyPr>
            <a:normAutofit fontScale="92500" lnSpcReduction="20000"/>
          </a:bodyPr>
          <a:lstStyle/>
          <a:p>
            <a:endParaRPr lang="sv-SE" sz="2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sv-SE" sz="2600" b="1" dirty="0" smtClean="0">
                <a:latin typeface="Times New Roman" pitchFamily="18" charset="0"/>
                <a:cs typeface="Times New Roman" pitchFamily="18" charset="0"/>
              </a:rPr>
              <a:t>Intressentstyrning.</a:t>
            </a:r>
            <a:r>
              <a:rPr lang="sv-SE" sz="2600" dirty="0" smtClean="0">
                <a:latin typeface="Times New Roman" pitchFamily="18" charset="0"/>
                <a:cs typeface="Times New Roman" pitchFamily="18" charset="0"/>
              </a:rPr>
              <a:t> Standardisering ska vara behovsrelaterad och styras av dem som berörs av slutresultatet </a:t>
            </a:r>
          </a:p>
          <a:p>
            <a:endParaRPr lang="sv-SE" sz="2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sv-SE" sz="2600" b="1" dirty="0" smtClean="0">
                <a:latin typeface="Times New Roman" pitchFamily="18" charset="0"/>
                <a:cs typeface="Times New Roman" pitchFamily="18" charset="0"/>
              </a:rPr>
              <a:t>Öppenhet</a:t>
            </a:r>
            <a:r>
              <a:rPr lang="sv-SE" sz="2600" dirty="0" smtClean="0">
                <a:latin typeface="Times New Roman" pitchFamily="18" charset="0"/>
                <a:cs typeface="Times New Roman" pitchFamily="18" charset="0"/>
              </a:rPr>
              <a:t>. De som berörs av en standard har rätt att delta i utformandet och ha insyn i processen. Standarden, ska publiceras och vara tillgänglig för alla </a:t>
            </a:r>
          </a:p>
          <a:p>
            <a:pPr>
              <a:buNone/>
            </a:pPr>
            <a:endParaRPr lang="sv-SE" sz="2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sv-SE" sz="2600" dirty="0" smtClean="0">
                <a:latin typeface="Times New Roman" pitchFamily="18" charset="0"/>
                <a:cs typeface="Times New Roman" pitchFamily="18" charset="0"/>
              </a:rPr>
              <a:t>•  </a:t>
            </a:r>
            <a:r>
              <a:rPr lang="sv-SE" sz="2600" b="1" dirty="0" smtClean="0">
                <a:latin typeface="Times New Roman" pitchFamily="18" charset="0"/>
                <a:cs typeface="Times New Roman" pitchFamily="18" charset="0"/>
              </a:rPr>
              <a:t>Frivillighet</a:t>
            </a:r>
            <a:r>
              <a:rPr lang="sv-SE" sz="2600" dirty="0" smtClean="0">
                <a:latin typeface="Times New Roman" pitchFamily="18" charset="0"/>
                <a:cs typeface="Times New Roman" pitchFamily="18" charset="0"/>
              </a:rPr>
              <a:t>. Det är frivilligt att delta i framtagning av standarder samt att följa dem </a:t>
            </a:r>
          </a:p>
          <a:p>
            <a:pPr>
              <a:buNone/>
            </a:pPr>
            <a:endParaRPr lang="sv-SE" sz="2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sv-SE" sz="2600" dirty="0" smtClean="0">
                <a:latin typeface="Times New Roman" pitchFamily="18" charset="0"/>
                <a:cs typeface="Times New Roman" pitchFamily="18" charset="0"/>
              </a:rPr>
              <a:t>•  </a:t>
            </a:r>
            <a:r>
              <a:rPr lang="sv-SE" sz="2600" b="1" dirty="0" smtClean="0">
                <a:latin typeface="Times New Roman" pitchFamily="18" charset="0"/>
                <a:cs typeface="Times New Roman" pitchFamily="18" charset="0"/>
              </a:rPr>
              <a:t>Konsensus.</a:t>
            </a:r>
            <a:r>
              <a:rPr lang="sv-SE" sz="2600" dirty="0" smtClean="0">
                <a:latin typeface="Times New Roman" pitchFamily="18" charset="0"/>
                <a:cs typeface="Times New Roman" pitchFamily="18" charset="0"/>
              </a:rPr>
              <a:t> En förutsättning är att man kan komma överens om en standard utan stora meningsskillnader bland deltagande parter. </a:t>
            </a:r>
          </a:p>
        </p:txBody>
      </p:sp>
      <p:sp>
        <p:nvSpPr>
          <p:cNvPr id="4" name="Rektangel 3"/>
          <p:cNvSpPr/>
          <p:nvPr/>
        </p:nvSpPr>
        <p:spPr>
          <a:xfrm>
            <a:off x="7956376" y="6381328"/>
            <a:ext cx="965329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800" dirty="0" smtClean="0"/>
              <a:t>Hans Hammarlund</a:t>
            </a:r>
            <a:endParaRPr lang="sv-SE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ktangel 41"/>
          <p:cNvSpPr/>
          <p:nvPr/>
        </p:nvSpPr>
        <p:spPr>
          <a:xfrm>
            <a:off x="5364088" y="1268760"/>
            <a:ext cx="3384376" cy="122413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39552" y="0"/>
            <a:ext cx="7848872" cy="836712"/>
          </a:xfrm>
        </p:spPr>
        <p:txBody>
          <a:bodyPr>
            <a:normAutofit fontScale="90000"/>
          </a:bodyPr>
          <a:lstStyle/>
          <a:p>
            <a:r>
              <a:rPr lang="sv-SE" sz="3100" b="1" dirty="0" smtClean="0">
                <a:solidFill>
                  <a:prstClr val="black"/>
                </a:solidFill>
              </a:rPr>
              <a:t>SIS/TK 536 samordnar svenska intressen inom standardiseringen på tillgänglighetsområdet </a:t>
            </a:r>
            <a:endParaRPr lang="sv-SE" sz="3100" b="1" dirty="0">
              <a:solidFill>
                <a:prstClr val="black"/>
              </a:solidFill>
            </a:endParaRPr>
          </a:p>
        </p:txBody>
      </p:sp>
      <p:pic>
        <p:nvPicPr>
          <p:cNvPr id="3077" name="Picture 5" descr="C:\Users\Hammarlund\Desktop\DAIS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301208"/>
            <a:ext cx="884237" cy="762000"/>
          </a:xfrm>
          <a:prstGeom prst="rect">
            <a:avLst/>
          </a:prstGeom>
          <a:noFill/>
        </p:spPr>
      </p:pic>
      <p:grpSp>
        <p:nvGrpSpPr>
          <p:cNvPr id="3" name="Grupp 18"/>
          <p:cNvGrpSpPr/>
          <p:nvPr/>
        </p:nvGrpSpPr>
        <p:grpSpPr>
          <a:xfrm>
            <a:off x="611560" y="1700808"/>
            <a:ext cx="1080120" cy="936104"/>
            <a:chOff x="107504" y="1268761"/>
            <a:chExt cx="1115616" cy="965720"/>
          </a:xfrm>
        </p:grpSpPr>
        <p:pic>
          <p:nvPicPr>
            <p:cNvPr id="3075" name="Picture 3" descr="C:\Users\Hammarlund\Desktop\w3c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79512" y="1268761"/>
              <a:ext cx="864096" cy="576064"/>
            </a:xfrm>
            <a:prstGeom prst="rect">
              <a:avLst/>
            </a:prstGeom>
            <a:noFill/>
          </p:spPr>
        </p:pic>
        <p:sp>
          <p:nvSpPr>
            <p:cNvPr id="13" name="Rektangel 12"/>
            <p:cNvSpPr/>
            <p:nvPr/>
          </p:nvSpPr>
          <p:spPr>
            <a:xfrm>
              <a:off x="107504" y="1772816"/>
              <a:ext cx="1115616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000" b="1" dirty="0" smtClean="0"/>
                <a:t>WCAG</a:t>
              </a:r>
              <a:r>
                <a:rPr lang="sv-SE" sz="2400" b="1" dirty="0" smtClean="0"/>
                <a:t> 2</a:t>
              </a:r>
              <a:endParaRPr lang="sv-SE" b="1" dirty="0"/>
            </a:p>
          </p:txBody>
        </p:sp>
      </p:grpSp>
      <p:sp>
        <p:nvSpPr>
          <p:cNvPr id="17" name="Höger 16"/>
          <p:cNvSpPr/>
          <p:nvPr/>
        </p:nvSpPr>
        <p:spPr>
          <a:xfrm>
            <a:off x="3131840" y="5445224"/>
            <a:ext cx="648072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grpSp>
        <p:nvGrpSpPr>
          <p:cNvPr id="4" name="Grupp 19"/>
          <p:cNvGrpSpPr/>
          <p:nvPr/>
        </p:nvGrpSpPr>
        <p:grpSpPr>
          <a:xfrm>
            <a:off x="1835696" y="5157192"/>
            <a:ext cx="1080120" cy="936104"/>
            <a:chOff x="2123727" y="2564904"/>
            <a:chExt cx="1096775" cy="872518"/>
          </a:xfrm>
        </p:grpSpPr>
        <p:pic>
          <p:nvPicPr>
            <p:cNvPr id="3076" name="Picture 4" descr="C:\Users\Hammarlund\Desktop\idpf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123728" y="2564904"/>
              <a:ext cx="1020763" cy="419100"/>
            </a:xfrm>
            <a:prstGeom prst="rect">
              <a:avLst/>
            </a:prstGeom>
            <a:noFill/>
          </p:spPr>
        </p:pic>
        <p:sp>
          <p:nvSpPr>
            <p:cNvPr id="18" name="Rektangel 17"/>
            <p:cNvSpPr/>
            <p:nvPr/>
          </p:nvSpPr>
          <p:spPr>
            <a:xfrm>
              <a:off x="2123727" y="2975757"/>
              <a:ext cx="109677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SE" sz="2400" b="1" dirty="0" smtClean="0"/>
                <a:t>EPUB 3</a:t>
              </a:r>
            </a:p>
          </p:txBody>
        </p:sp>
      </p:grpSp>
      <p:sp>
        <p:nvSpPr>
          <p:cNvPr id="21" name="Höger 20"/>
          <p:cNvSpPr/>
          <p:nvPr/>
        </p:nvSpPr>
        <p:spPr>
          <a:xfrm rot="2700000">
            <a:off x="4748402" y="2741306"/>
            <a:ext cx="648072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2" name="Höger 21"/>
          <p:cNvSpPr/>
          <p:nvPr/>
        </p:nvSpPr>
        <p:spPr>
          <a:xfrm>
            <a:off x="1115616" y="5517232"/>
            <a:ext cx="648072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26" name="Picture 6" descr="C:\Users\Hammarlund\Desktop\ISO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51920" y="5229200"/>
            <a:ext cx="891665" cy="792088"/>
          </a:xfrm>
          <a:prstGeom prst="rect">
            <a:avLst/>
          </a:prstGeom>
          <a:noFill/>
        </p:spPr>
      </p:pic>
      <p:pic>
        <p:nvPicPr>
          <p:cNvPr id="29" name="Picture 6" descr="C:\Users\Hammarlund\Desktop\ISO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79912" y="1628800"/>
            <a:ext cx="891665" cy="792088"/>
          </a:xfrm>
          <a:prstGeom prst="rect">
            <a:avLst/>
          </a:prstGeom>
          <a:noFill/>
        </p:spPr>
      </p:pic>
      <p:sp>
        <p:nvSpPr>
          <p:cNvPr id="30" name="Höger 29"/>
          <p:cNvSpPr/>
          <p:nvPr/>
        </p:nvSpPr>
        <p:spPr>
          <a:xfrm rot="-2700000">
            <a:off x="4748402" y="5045562"/>
            <a:ext cx="648072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1" name="Höger 30"/>
          <p:cNvSpPr/>
          <p:nvPr/>
        </p:nvSpPr>
        <p:spPr>
          <a:xfrm>
            <a:off x="3491880" y="3645024"/>
            <a:ext cx="936104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3" name="Höger 32"/>
          <p:cNvSpPr/>
          <p:nvPr/>
        </p:nvSpPr>
        <p:spPr>
          <a:xfrm rot="2700000">
            <a:off x="3380249" y="4541504"/>
            <a:ext cx="648072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4" name="Höger 33"/>
          <p:cNvSpPr/>
          <p:nvPr/>
        </p:nvSpPr>
        <p:spPr>
          <a:xfrm rot="-2700000">
            <a:off x="3380249" y="2813313"/>
            <a:ext cx="648072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grpSp>
        <p:nvGrpSpPr>
          <p:cNvPr id="5" name="Grupp 38"/>
          <p:cNvGrpSpPr/>
          <p:nvPr/>
        </p:nvGrpSpPr>
        <p:grpSpPr>
          <a:xfrm>
            <a:off x="179512" y="3212976"/>
            <a:ext cx="3096344" cy="1368152"/>
            <a:chOff x="179512" y="3068960"/>
            <a:chExt cx="3096344" cy="1368152"/>
          </a:xfrm>
        </p:grpSpPr>
        <p:sp>
          <p:nvSpPr>
            <p:cNvPr id="41" name="Rektangel 40"/>
            <p:cNvSpPr/>
            <p:nvPr/>
          </p:nvSpPr>
          <p:spPr>
            <a:xfrm>
              <a:off x="179512" y="3068960"/>
              <a:ext cx="3096344" cy="136815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pic>
          <p:nvPicPr>
            <p:cNvPr id="3081" name="Picture 9" descr="C:\Users\Hammarlund\Desktop\logo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51520" y="3284984"/>
              <a:ext cx="712280" cy="936104"/>
            </a:xfrm>
            <a:prstGeom prst="rect">
              <a:avLst/>
            </a:prstGeom>
            <a:noFill/>
          </p:spPr>
        </p:pic>
        <p:sp>
          <p:nvSpPr>
            <p:cNvPr id="35" name="Rektangel 34"/>
            <p:cNvSpPr/>
            <p:nvPr/>
          </p:nvSpPr>
          <p:spPr>
            <a:xfrm>
              <a:off x="899592" y="3356992"/>
              <a:ext cx="2108004" cy="64807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sv-SE" b="1" dirty="0" smtClean="0"/>
                <a:t>Samordningsgrupp för tillgänglighet</a:t>
              </a:r>
              <a:endParaRPr lang="sv-SE" dirty="0"/>
            </a:p>
          </p:txBody>
        </p:sp>
      </p:grpSp>
      <p:sp>
        <p:nvSpPr>
          <p:cNvPr id="38" name="Rektangel 37"/>
          <p:cNvSpPr/>
          <p:nvPr/>
        </p:nvSpPr>
        <p:spPr>
          <a:xfrm>
            <a:off x="251520" y="3140968"/>
            <a:ext cx="2987824" cy="108012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grpSp>
        <p:nvGrpSpPr>
          <p:cNvPr id="36" name="Grupp 35"/>
          <p:cNvGrpSpPr/>
          <p:nvPr/>
        </p:nvGrpSpPr>
        <p:grpSpPr>
          <a:xfrm>
            <a:off x="4355976" y="3284984"/>
            <a:ext cx="2952328" cy="1624246"/>
            <a:chOff x="4355976" y="3284984"/>
            <a:chExt cx="2952328" cy="1624246"/>
          </a:xfrm>
        </p:grpSpPr>
        <p:pic>
          <p:nvPicPr>
            <p:cNvPr id="3082" name="Picture 10" descr="C:\Users\Hammarlund\Desktop\European Standard.JP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644008" y="3284984"/>
              <a:ext cx="2331688" cy="1224136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solid"/>
            </a:ln>
          </p:spPr>
        </p:pic>
        <p:sp>
          <p:nvSpPr>
            <p:cNvPr id="27" name="Rektangel 26"/>
            <p:cNvSpPr/>
            <p:nvPr/>
          </p:nvSpPr>
          <p:spPr>
            <a:xfrm>
              <a:off x="4355976" y="4509120"/>
              <a:ext cx="2952328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000" b="1" dirty="0" smtClean="0"/>
                <a:t>Accessibility requirements for public procurement of ICT products and services in Europe</a:t>
              </a:r>
              <a:endParaRPr lang="sv-SE" sz="1000" dirty="0"/>
            </a:p>
          </p:txBody>
        </p:sp>
      </p:grpSp>
      <p:pic>
        <p:nvPicPr>
          <p:cNvPr id="1027" name="Picture 3" descr="C:\Users\Hammarlund\Desktop\EUROPEISKA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868144" y="1340768"/>
            <a:ext cx="2350802" cy="720080"/>
          </a:xfrm>
          <a:prstGeom prst="rect">
            <a:avLst/>
          </a:prstGeom>
          <a:noFill/>
        </p:spPr>
      </p:pic>
      <p:sp>
        <p:nvSpPr>
          <p:cNvPr id="32" name="Rektangel 31"/>
          <p:cNvSpPr/>
          <p:nvPr/>
        </p:nvSpPr>
        <p:spPr>
          <a:xfrm>
            <a:off x="5364088" y="2060848"/>
            <a:ext cx="34563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v-SE" sz="1000" b="1" dirty="0" smtClean="0"/>
              <a:t>EUROPAPARLAMENTETS OCH RÅDETS DIREKTIV</a:t>
            </a:r>
          </a:p>
          <a:p>
            <a:pPr algn="ctr"/>
            <a:r>
              <a:rPr lang="sv-SE" sz="1000" b="1" dirty="0" smtClean="0"/>
              <a:t>om tillgängligheten till offentliga myndigheters webbplatser</a:t>
            </a:r>
            <a:endParaRPr lang="sv-SE" sz="1000" dirty="0"/>
          </a:p>
        </p:txBody>
      </p:sp>
      <p:sp>
        <p:nvSpPr>
          <p:cNvPr id="40" name="Höger 39"/>
          <p:cNvSpPr/>
          <p:nvPr/>
        </p:nvSpPr>
        <p:spPr>
          <a:xfrm rot="-2700000">
            <a:off x="6548601" y="2669298"/>
            <a:ext cx="648072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3" name="Höger 42"/>
          <p:cNvSpPr/>
          <p:nvPr/>
        </p:nvSpPr>
        <p:spPr>
          <a:xfrm>
            <a:off x="1979712" y="1844824"/>
            <a:ext cx="936104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4" name="Rektangel 43"/>
          <p:cNvSpPr/>
          <p:nvPr/>
        </p:nvSpPr>
        <p:spPr>
          <a:xfrm>
            <a:off x="5652120" y="3501009"/>
            <a:ext cx="122413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400" dirty="0" smtClean="0"/>
              <a:t>(Mandat 376)</a:t>
            </a:r>
            <a:endParaRPr lang="sv-SE" sz="1400" dirty="0"/>
          </a:p>
        </p:txBody>
      </p:sp>
      <p:sp>
        <p:nvSpPr>
          <p:cNvPr id="45" name="Rektangel 44"/>
          <p:cNvSpPr/>
          <p:nvPr/>
        </p:nvSpPr>
        <p:spPr>
          <a:xfrm>
            <a:off x="3563888" y="2420888"/>
            <a:ext cx="122822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000" b="1" dirty="0" smtClean="0"/>
              <a:t>ISO/IEC 40500:2012</a:t>
            </a:r>
            <a:endParaRPr lang="sv-SE" sz="1000" b="1" dirty="0"/>
          </a:p>
        </p:txBody>
      </p:sp>
      <p:sp>
        <p:nvSpPr>
          <p:cNvPr id="46" name="Rektangel 45"/>
          <p:cNvSpPr/>
          <p:nvPr/>
        </p:nvSpPr>
        <p:spPr>
          <a:xfrm>
            <a:off x="1475656" y="4221088"/>
            <a:ext cx="90441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200" b="1" dirty="0" smtClean="0">
                <a:solidFill>
                  <a:prstClr val="black"/>
                </a:solidFill>
              </a:rPr>
              <a:t>SIS/TK 536 </a:t>
            </a:r>
            <a:endParaRPr lang="sv-SE" sz="1200" dirty="0"/>
          </a:p>
        </p:txBody>
      </p:sp>
      <p:sp>
        <p:nvSpPr>
          <p:cNvPr id="47" name="Rektangel 46"/>
          <p:cNvSpPr/>
          <p:nvPr/>
        </p:nvSpPr>
        <p:spPr>
          <a:xfrm>
            <a:off x="3491880" y="6021288"/>
            <a:ext cx="158417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v-SE" sz="1000" b="1" dirty="0" smtClean="0"/>
              <a:t>ISO/IEC JTC 1/SC 34</a:t>
            </a:r>
          </a:p>
          <a:p>
            <a:pPr algn="ctr"/>
            <a:r>
              <a:rPr lang="sv-SE" sz="1000" b="1" dirty="0" err="1" smtClean="0"/>
              <a:t>Document</a:t>
            </a:r>
            <a:r>
              <a:rPr lang="sv-SE" sz="1000" b="1" dirty="0" smtClean="0"/>
              <a:t> </a:t>
            </a:r>
            <a:r>
              <a:rPr lang="sv-SE" sz="1000" b="1" dirty="0" err="1" smtClean="0"/>
              <a:t>Description</a:t>
            </a:r>
            <a:r>
              <a:rPr lang="sv-SE" sz="1000" b="1" dirty="0" smtClean="0"/>
              <a:t> and </a:t>
            </a:r>
            <a:r>
              <a:rPr lang="sv-SE" sz="1000" b="1" dirty="0" err="1" smtClean="0"/>
              <a:t>Processing</a:t>
            </a:r>
            <a:r>
              <a:rPr lang="sv-SE" sz="1000" b="1" dirty="0" smtClean="0"/>
              <a:t> Languages</a:t>
            </a:r>
            <a:endParaRPr lang="sv-SE" sz="1000" dirty="0"/>
          </a:p>
        </p:txBody>
      </p:sp>
      <p:sp>
        <p:nvSpPr>
          <p:cNvPr id="48" name="Rektangel 47"/>
          <p:cNvSpPr/>
          <p:nvPr/>
        </p:nvSpPr>
        <p:spPr>
          <a:xfrm>
            <a:off x="7127776" y="6488668"/>
            <a:ext cx="20162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v-SE" sz="900" b="1" dirty="0" smtClean="0">
                <a:solidFill>
                  <a:prstClr val="black"/>
                </a:solidFill>
              </a:rPr>
              <a:t>Hans Hammarlund,</a:t>
            </a:r>
            <a:r>
              <a:rPr lang="sv-SE" sz="900" dirty="0" smtClean="0">
                <a:solidFill>
                  <a:prstClr val="black"/>
                </a:solidFill>
              </a:rPr>
              <a:t> </a:t>
            </a:r>
            <a:r>
              <a:rPr lang="sv-SE" sz="900" dirty="0" smtClean="0"/>
              <a:t> SIS/TK 536</a:t>
            </a:r>
          </a:p>
          <a:p>
            <a:pPr algn="ctr"/>
            <a:r>
              <a:rPr lang="sv-SE" sz="900" b="1" dirty="0" smtClean="0"/>
              <a:t>Samordningsgrupp för tillgänglig</a:t>
            </a:r>
            <a:endParaRPr lang="sv-SE" sz="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sv-SE" sz="4000" b="1" i="1" dirty="0" smtClean="0">
                <a:solidFill>
                  <a:prstClr val="black"/>
                </a:solidFill>
              </a:rPr>
              <a:t>Formella standardiseringsorgan</a:t>
            </a:r>
            <a:endParaRPr lang="sv-S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268760"/>
            <a:ext cx="486727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ktangel 4"/>
          <p:cNvSpPr/>
          <p:nvPr/>
        </p:nvSpPr>
        <p:spPr>
          <a:xfrm>
            <a:off x="8028384" y="6453336"/>
            <a:ext cx="766557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600" dirty="0" smtClean="0"/>
              <a:t>Hans Hammarlund</a:t>
            </a:r>
            <a:endParaRPr lang="sv-SE" sz="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b="1" i="1" dirty="0" smtClean="0"/>
              <a:t>Vad är en standard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endParaRPr lang="sv-SE" sz="2000" dirty="0" smtClean="0"/>
          </a:p>
          <a:p>
            <a:r>
              <a:rPr lang="sv-SE" sz="3000" dirty="0" smtClean="0">
                <a:latin typeface="Times New Roman" pitchFamily="18" charset="0"/>
                <a:cs typeface="Times New Roman" pitchFamily="18" charset="0"/>
              </a:rPr>
              <a:t>Formellt definieras en standard som ett dokument, upprättat i konsensus och fastställt av erkänt standardiseringsorgan (ex ISO, CEN och SIS). </a:t>
            </a:r>
          </a:p>
          <a:p>
            <a:pPr>
              <a:buNone/>
            </a:pPr>
            <a:endParaRPr lang="sv-SE" sz="3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sv-SE" sz="3000" dirty="0" smtClean="0">
                <a:latin typeface="Times New Roman" pitchFamily="18" charset="0"/>
                <a:cs typeface="Times New Roman" pitchFamily="18" charset="0"/>
              </a:rPr>
              <a:t>Förenklat kan man </a:t>
            </a:r>
            <a:r>
              <a:rPr lang="sv-SE" sz="3000" dirty="0" smtClean="0">
                <a:latin typeface="Times New Roman" pitchFamily="18" charset="0"/>
                <a:cs typeface="Times New Roman" pitchFamily="18" charset="0"/>
              </a:rPr>
              <a:t>säga att</a:t>
            </a:r>
            <a:r>
              <a:rPr lang="sv-SE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v-SE" sz="3000" dirty="0" smtClean="0">
                <a:latin typeface="Times New Roman" pitchFamily="18" charset="0"/>
                <a:cs typeface="Times New Roman" pitchFamily="18" charset="0"/>
              </a:rPr>
              <a:t>en standard </a:t>
            </a:r>
            <a:r>
              <a:rPr lang="sv-SE" sz="3000" dirty="0" smtClean="0">
                <a:latin typeface="Times New Roman" pitchFamily="18" charset="0"/>
                <a:cs typeface="Times New Roman" pitchFamily="18" charset="0"/>
              </a:rPr>
              <a:t>är</a:t>
            </a:r>
            <a:r>
              <a:rPr lang="sv-SE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v-SE" sz="3000" dirty="0" smtClean="0">
                <a:latin typeface="Times New Roman" pitchFamily="18" charset="0"/>
                <a:cs typeface="Times New Roman" pitchFamily="18" charset="0"/>
              </a:rPr>
              <a:t>regler som i samförstånd </a:t>
            </a:r>
            <a:r>
              <a:rPr lang="sv-SE" sz="3000" dirty="0" smtClean="0">
                <a:latin typeface="Times New Roman" pitchFamily="18" charset="0"/>
                <a:cs typeface="Times New Roman" pitchFamily="18" charset="0"/>
              </a:rPr>
              <a:t>utarbetats </a:t>
            </a:r>
            <a:r>
              <a:rPr lang="sv-SE" sz="3000" dirty="0" smtClean="0">
                <a:latin typeface="Times New Roman" pitchFamily="18" charset="0"/>
                <a:cs typeface="Times New Roman" pitchFamily="18" charset="0"/>
              </a:rPr>
              <a:t>för att nå en </a:t>
            </a:r>
            <a:r>
              <a:rPr lang="sv-SE" sz="3000" dirty="0" smtClean="0">
                <a:latin typeface="Times New Roman" pitchFamily="18" charset="0"/>
                <a:cs typeface="Times New Roman" pitchFamily="18" charset="0"/>
              </a:rPr>
              <a:t>så bra lösning som möjligt</a:t>
            </a:r>
            <a:r>
              <a:rPr lang="sv-SE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v-SE" sz="3000" dirty="0" smtClean="0">
                <a:latin typeface="Times New Roman" pitchFamily="18" charset="0"/>
                <a:cs typeface="Times New Roman" pitchFamily="18" charset="0"/>
              </a:rPr>
              <a:t>på ett återkommande </a:t>
            </a:r>
            <a:r>
              <a:rPr lang="sv-SE" sz="3000" dirty="0" smtClean="0">
                <a:latin typeface="Times New Roman" pitchFamily="18" charset="0"/>
                <a:cs typeface="Times New Roman" pitchFamily="18" charset="0"/>
              </a:rPr>
              <a:t>problem. </a:t>
            </a:r>
            <a:endParaRPr lang="sv-SE" sz="30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Hammarlund\Desktop\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476672"/>
            <a:ext cx="803726" cy="936104"/>
          </a:xfrm>
          <a:prstGeom prst="rect">
            <a:avLst/>
          </a:prstGeom>
          <a:noFill/>
        </p:spPr>
      </p:pic>
      <p:pic>
        <p:nvPicPr>
          <p:cNvPr id="5" name="Picture 2" descr="CEN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4288" y="548680"/>
            <a:ext cx="820891" cy="648072"/>
          </a:xfrm>
          <a:prstGeom prst="rect">
            <a:avLst/>
          </a:prstGeom>
          <a:noFill/>
        </p:spPr>
      </p:pic>
      <p:pic>
        <p:nvPicPr>
          <p:cNvPr id="6" name="Picture 3" descr="C:\Users\Hammarlund\Desktop\IS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72400" y="548680"/>
            <a:ext cx="729544" cy="648072"/>
          </a:xfrm>
          <a:prstGeom prst="rect">
            <a:avLst/>
          </a:prstGeom>
          <a:noFill/>
        </p:spPr>
      </p:pic>
      <p:sp>
        <p:nvSpPr>
          <p:cNvPr id="8" name="Rektangel 7"/>
          <p:cNvSpPr/>
          <p:nvPr/>
        </p:nvSpPr>
        <p:spPr>
          <a:xfrm>
            <a:off x="8028384" y="6525344"/>
            <a:ext cx="766557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600" dirty="0" smtClean="0"/>
              <a:t>Hans Hammarlund</a:t>
            </a:r>
            <a:endParaRPr lang="sv-SE" sz="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75240" cy="634082"/>
          </a:xfrm>
        </p:spPr>
        <p:txBody>
          <a:bodyPr>
            <a:noAutofit/>
          </a:bodyPr>
          <a:lstStyle/>
          <a:p>
            <a:r>
              <a:rPr lang="sv-SE" sz="4000" b="1" i="1" dirty="0" smtClean="0"/>
              <a:t>Formella standardiseringsorgan</a:t>
            </a:r>
          </a:p>
        </p:txBody>
      </p:sp>
      <p:pic>
        <p:nvPicPr>
          <p:cNvPr id="1026" name="Picture 2" descr="C:\Users\Hammarlund\Desktop\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268760"/>
            <a:ext cx="792088" cy="922549"/>
          </a:xfrm>
          <a:prstGeom prst="rect">
            <a:avLst/>
          </a:prstGeom>
          <a:noFill/>
        </p:spPr>
      </p:pic>
      <p:pic>
        <p:nvPicPr>
          <p:cNvPr id="1027" name="Picture 3" descr="C:\Users\Hammarlund\Desktop\IS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3068960"/>
            <a:ext cx="625475" cy="555625"/>
          </a:xfrm>
          <a:prstGeom prst="rect">
            <a:avLst/>
          </a:prstGeom>
          <a:noFill/>
        </p:spPr>
      </p:pic>
      <p:sp>
        <p:nvSpPr>
          <p:cNvPr id="7" name="textruta 6"/>
          <p:cNvSpPr txBox="1"/>
          <p:nvPr/>
        </p:nvSpPr>
        <p:spPr>
          <a:xfrm>
            <a:off x="1187624" y="1196752"/>
            <a:ext cx="72008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sv-SE" sz="2800" dirty="0" smtClean="0"/>
              <a:t>Swedish Standards </a:t>
            </a:r>
            <a:r>
              <a:rPr lang="sv-SE" sz="2800" dirty="0" err="1" smtClean="0"/>
              <a:t>Institute</a:t>
            </a:r>
            <a:r>
              <a:rPr lang="sv-SE" sz="2800" dirty="0" smtClean="0"/>
              <a:t> är en ideell förening som är specialiserad på nationella och internationella standarder. </a:t>
            </a:r>
          </a:p>
          <a:p>
            <a:pPr>
              <a:buNone/>
            </a:pPr>
            <a:endParaRPr lang="sv-SE" sz="2800" dirty="0" smtClean="0"/>
          </a:p>
          <a:p>
            <a:r>
              <a:rPr lang="sv-SE" sz="2800" dirty="0" smtClean="0"/>
              <a:t>International </a:t>
            </a:r>
            <a:r>
              <a:rPr lang="sv-SE" sz="2800" dirty="0" err="1" smtClean="0"/>
              <a:t>Organization</a:t>
            </a:r>
            <a:r>
              <a:rPr lang="sv-SE" sz="2800" dirty="0" smtClean="0"/>
              <a:t> for </a:t>
            </a:r>
            <a:r>
              <a:rPr lang="sv-SE" sz="2800" dirty="0" err="1" smtClean="0"/>
              <a:t>Standardization</a:t>
            </a:r>
            <a:r>
              <a:rPr lang="sv-SE" sz="2800" dirty="0" smtClean="0"/>
              <a:t> är världens största utvecklare av internationella standarder.</a:t>
            </a:r>
          </a:p>
          <a:p>
            <a:endParaRPr lang="sv-SE" sz="2800" dirty="0" smtClean="0"/>
          </a:p>
          <a:p>
            <a:r>
              <a:rPr lang="sv-SE" sz="2800" dirty="0" smtClean="0"/>
              <a:t>European </a:t>
            </a:r>
            <a:r>
              <a:rPr lang="sv-SE" sz="2800" dirty="0" err="1" smtClean="0"/>
              <a:t>Committee</a:t>
            </a:r>
            <a:r>
              <a:rPr lang="sv-SE" sz="2800" dirty="0" smtClean="0"/>
              <a:t> for </a:t>
            </a:r>
            <a:r>
              <a:rPr lang="sv-SE" sz="2800" dirty="0" err="1" smtClean="0"/>
              <a:t>Stanardization</a:t>
            </a:r>
            <a:r>
              <a:rPr lang="sv-SE" sz="2800" dirty="0" smtClean="0"/>
              <a:t> är den europeiska organisationen för standardisering</a:t>
            </a:r>
          </a:p>
        </p:txBody>
      </p:sp>
      <p:pic>
        <p:nvPicPr>
          <p:cNvPr id="17410" name="Picture 2" descr="CEN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2" y="4725144"/>
            <a:ext cx="801690" cy="632913"/>
          </a:xfrm>
          <a:prstGeom prst="rect">
            <a:avLst/>
          </a:prstGeom>
          <a:noFill/>
        </p:spPr>
      </p:pic>
      <p:sp>
        <p:nvSpPr>
          <p:cNvPr id="12" name="textruta 11"/>
          <p:cNvSpPr txBox="1"/>
          <p:nvPr/>
        </p:nvSpPr>
        <p:spPr>
          <a:xfrm>
            <a:off x="8316416" y="6525344"/>
            <a:ext cx="670376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500" dirty="0" smtClean="0"/>
              <a:t>Hans Hammarlund</a:t>
            </a:r>
            <a:endParaRPr lang="sv-SE" sz="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75240" cy="634082"/>
          </a:xfrm>
        </p:spPr>
        <p:txBody>
          <a:bodyPr>
            <a:normAutofit fontScale="90000"/>
          </a:bodyPr>
          <a:lstStyle/>
          <a:p>
            <a:r>
              <a:rPr lang="sv-SE" b="1" i="1" dirty="0" smtClean="0"/>
              <a:t>Branschstandarder</a:t>
            </a:r>
          </a:p>
        </p:txBody>
      </p:sp>
      <p:pic>
        <p:nvPicPr>
          <p:cNvPr id="1028" name="Picture 4" descr="C:\Users\Hammarlund\Desktop\idp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140968"/>
            <a:ext cx="1020763" cy="419100"/>
          </a:xfrm>
          <a:prstGeom prst="rect">
            <a:avLst/>
          </a:prstGeom>
          <a:noFill/>
        </p:spPr>
      </p:pic>
      <p:sp>
        <p:nvSpPr>
          <p:cNvPr id="7" name="textruta 6"/>
          <p:cNvSpPr txBox="1"/>
          <p:nvPr/>
        </p:nvSpPr>
        <p:spPr>
          <a:xfrm>
            <a:off x="971600" y="1406381"/>
            <a:ext cx="792088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dirty="0" smtClean="0"/>
              <a:t>World Wide Web </a:t>
            </a:r>
            <a:r>
              <a:rPr lang="sv-SE" sz="2800" dirty="0" err="1" smtClean="0"/>
              <a:t>Consortium</a:t>
            </a:r>
            <a:r>
              <a:rPr lang="sv-SE" sz="2800" dirty="0" smtClean="0"/>
              <a:t> har utvecklat WCAG 2 Web </a:t>
            </a:r>
            <a:r>
              <a:rPr lang="sv-SE" sz="2800" dirty="0" err="1" smtClean="0"/>
              <a:t>Content</a:t>
            </a:r>
            <a:r>
              <a:rPr lang="sv-SE" sz="2800" dirty="0" smtClean="0"/>
              <a:t> </a:t>
            </a:r>
            <a:r>
              <a:rPr lang="sv-SE" sz="2800" dirty="0" err="1" smtClean="0"/>
              <a:t>Accessibility</a:t>
            </a:r>
            <a:r>
              <a:rPr lang="sv-SE" sz="2800" dirty="0" smtClean="0"/>
              <a:t> </a:t>
            </a:r>
            <a:r>
              <a:rPr lang="sv-SE" sz="2800" dirty="0" err="1" smtClean="0"/>
              <a:t>Guidelines</a:t>
            </a:r>
            <a:r>
              <a:rPr lang="sv-SE" sz="2800" dirty="0" smtClean="0"/>
              <a:t> 2,0. Godkänd som ISO / IEC Internationell </a:t>
            </a:r>
            <a:r>
              <a:rPr lang="sv-SE" sz="2800" dirty="0" smtClean="0"/>
              <a:t>standard</a:t>
            </a:r>
            <a:endParaRPr lang="sv-SE" sz="2800" dirty="0" smtClean="0"/>
          </a:p>
          <a:p>
            <a:endParaRPr lang="sv-SE" sz="2800" dirty="0" smtClean="0"/>
          </a:p>
          <a:p>
            <a:r>
              <a:rPr lang="sv-SE" sz="2800" dirty="0" smtClean="0"/>
              <a:t>Internationella Digital Publishing Forum är en global branschorgan för standardisering inom elektronisk publicering, EPUB </a:t>
            </a:r>
            <a:r>
              <a:rPr lang="sv-SE" sz="2800" dirty="0" smtClean="0"/>
              <a:t>3</a:t>
            </a:r>
            <a:endParaRPr lang="sv-SE" sz="2800" dirty="0" smtClean="0"/>
          </a:p>
          <a:p>
            <a:endParaRPr lang="sv-SE" sz="2800" dirty="0" smtClean="0"/>
          </a:p>
          <a:p>
            <a:pPr>
              <a:buNone/>
            </a:pPr>
            <a:r>
              <a:rPr lang="sv-SE" sz="2800" dirty="0" err="1" smtClean="0"/>
              <a:t>DAISY-konsortiet</a:t>
            </a:r>
            <a:r>
              <a:rPr lang="sv-SE" sz="2800" dirty="0" smtClean="0"/>
              <a:t> främjar ett globalt partnerskap för att skapa det bästa sättet att läsa och publicera, för alla</a:t>
            </a:r>
          </a:p>
          <a:p>
            <a:pPr>
              <a:buNone/>
            </a:pPr>
            <a:endParaRPr lang="sv-SE" sz="2800" b="1" dirty="0" smtClean="0"/>
          </a:p>
        </p:txBody>
      </p:sp>
      <p:pic>
        <p:nvPicPr>
          <p:cNvPr id="2050" name="Picture 2" descr="C:\Users\Hammarlund\Desktop\DAIS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4797152"/>
            <a:ext cx="752034" cy="648072"/>
          </a:xfrm>
          <a:prstGeom prst="rect">
            <a:avLst/>
          </a:prstGeom>
          <a:noFill/>
        </p:spPr>
      </p:pic>
      <p:pic>
        <p:nvPicPr>
          <p:cNvPr id="2051" name="Picture 3" descr="C:\Users\Hammarlund\Desktop\w3c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1484784"/>
            <a:ext cx="685800" cy="457200"/>
          </a:xfrm>
          <a:prstGeom prst="rect">
            <a:avLst/>
          </a:prstGeom>
          <a:noFill/>
        </p:spPr>
      </p:pic>
      <p:sp>
        <p:nvSpPr>
          <p:cNvPr id="8" name="textruta 7"/>
          <p:cNvSpPr txBox="1"/>
          <p:nvPr/>
        </p:nvSpPr>
        <p:spPr>
          <a:xfrm>
            <a:off x="8316416" y="6525344"/>
            <a:ext cx="670376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500" dirty="0" smtClean="0"/>
              <a:t>Hans Hammarlund</a:t>
            </a:r>
            <a:endParaRPr lang="sv-SE" sz="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187624" y="1628800"/>
            <a:ext cx="6624736" cy="100811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sv-SE" sz="4400" b="1" dirty="0" smtClean="0"/>
              <a:t>SIS/TK 344/AG 09</a:t>
            </a:r>
          </a:p>
          <a:p>
            <a:pPr>
              <a:buNone/>
            </a:pPr>
            <a:endParaRPr lang="sv-SE" sz="2800" dirty="0" smtClean="0"/>
          </a:p>
        </p:txBody>
      </p:sp>
      <p:sp>
        <p:nvSpPr>
          <p:cNvPr id="5" name="Rektangel 4"/>
          <p:cNvSpPr/>
          <p:nvPr/>
        </p:nvSpPr>
        <p:spPr>
          <a:xfrm>
            <a:off x="2483768" y="2996952"/>
            <a:ext cx="22322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sv-SE" dirty="0" smtClean="0"/>
              <a:t>Teknisk </a:t>
            </a:r>
            <a:r>
              <a:rPr lang="sv-SE" dirty="0" err="1" smtClean="0"/>
              <a:t>Kommittè</a:t>
            </a:r>
            <a:r>
              <a:rPr lang="sv-SE" dirty="0" smtClean="0"/>
              <a:t> 344</a:t>
            </a:r>
            <a:endParaRPr lang="sv-SE" dirty="0"/>
          </a:p>
        </p:txBody>
      </p:sp>
      <p:sp>
        <p:nvSpPr>
          <p:cNvPr id="6" name="Rektangel 5"/>
          <p:cNvSpPr/>
          <p:nvPr/>
        </p:nvSpPr>
        <p:spPr>
          <a:xfrm>
            <a:off x="4860032" y="2996952"/>
            <a:ext cx="216023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v-SE" dirty="0" smtClean="0"/>
              <a:t>Arbetsgrupp 09</a:t>
            </a:r>
            <a:endParaRPr lang="sv-SE" dirty="0"/>
          </a:p>
        </p:txBody>
      </p:sp>
      <p:sp>
        <p:nvSpPr>
          <p:cNvPr id="7" name="Upp 6"/>
          <p:cNvSpPr/>
          <p:nvPr/>
        </p:nvSpPr>
        <p:spPr>
          <a:xfrm>
            <a:off x="3635896" y="2348880"/>
            <a:ext cx="288032" cy="57606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textruta 9"/>
          <p:cNvSpPr txBox="1"/>
          <p:nvPr/>
        </p:nvSpPr>
        <p:spPr>
          <a:xfrm>
            <a:off x="2555776" y="188640"/>
            <a:ext cx="321658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4400" dirty="0" smtClean="0"/>
              <a:t>Vad betyder?</a:t>
            </a:r>
            <a:endParaRPr lang="sv-SE" sz="4400" dirty="0"/>
          </a:p>
        </p:txBody>
      </p:sp>
      <p:sp>
        <p:nvSpPr>
          <p:cNvPr id="11" name="textruta 10"/>
          <p:cNvSpPr txBox="1"/>
          <p:nvPr/>
        </p:nvSpPr>
        <p:spPr>
          <a:xfrm>
            <a:off x="2339752" y="4077072"/>
            <a:ext cx="457849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4400" b="1" dirty="0" smtClean="0"/>
              <a:t>ISO/TC 173/WG 10</a:t>
            </a:r>
            <a:endParaRPr lang="sv-SE" sz="4400" b="1" dirty="0"/>
          </a:p>
        </p:txBody>
      </p:sp>
      <p:sp>
        <p:nvSpPr>
          <p:cNvPr id="12" name="Rektangel 11"/>
          <p:cNvSpPr/>
          <p:nvPr/>
        </p:nvSpPr>
        <p:spPr>
          <a:xfrm>
            <a:off x="2699792" y="5517232"/>
            <a:ext cx="1800200" cy="648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v-SE" dirty="0" err="1" smtClean="0"/>
              <a:t>Technical</a:t>
            </a:r>
            <a:r>
              <a:rPr lang="sv-SE" dirty="0" smtClean="0"/>
              <a:t> </a:t>
            </a:r>
            <a:r>
              <a:rPr lang="sv-SE" dirty="0" err="1" smtClean="0"/>
              <a:t>Committee</a:t>
            </a:r>
            <a:r>
              <a:rPr lang="sv-SE" dirty="0" smtClean="0"/>
              <a:t> 173</a:t>
            </a:r>
            <a:endParaRPr lang="sv-SE" dirty="0"/>
          </a:p>
        </p:txBody>
      </p:sp>
      <p:sp>
        <p:nvSpPr>
          <p:cNvPr id="13" name="Rektangel 12"/>
          <p:cNvSpPr/>
          <p:nvPr/>
        </p:nvSpPr>
        <p:spPr>
          <a:xfrm>
            <a:off x="4951340" y="5589240"/>
            <a:ext cx="18608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v-SE" dirty="0" err="1" smtClean="0"/>
              <a:t>Working</a:t>
            </a:r>
            <a:r>
              <a:rPr lang="sv-SE" dirty="0" smtClean="0"/>
              <a:t> group 10</a:t>
            </a:r>
            <a:endParaRPr lang="sv-SE" dirty="0"/>
          </a:p>
        </p:txBody>
      </p:sp>
      <p:sp>
        <p:nvSpPr>
          <p:cNvPr id="14" name="Upp 13"/>
          <p:cNvSpPr/>
          <p:nvPr/>
        </p:nvSpPr>
        <p:spPr>
          <a:xfrm>
            <a:off x="5580112" y="2348880"/>
            <a:ext cx="288032" cy="57606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5" name="Upp 14"/>
          <p:cNvSpPr/>
          <p:nvPr/>
        </p:nvSpPr>
        <p:spPr>
          <a:xfrm>
            <a:off x="3563888" y="4797152"/>
            <a:ext cx="288032" cy="57606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6" name="Upp 15"/>
          <p:cNvSpPr/>
          <p:nvPr/>
        </p:nvSpPr>
        <p:spPr>
          <a:xfrm>
            <a:off x="5724128" y="4797152"/>
            <a:ext cx="288032" cy="57606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8" name="Picture 2" descr="C:\Users\Hammarlund\Desktop\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1" y="1772816"/>
            <a:ext cx="865551" cy="1008112"/>
          </a:xfrm>
          <a:prstGeom prst="rect">
            <a:avLst/>
          </a:prstGeom>
          <a:noFill/>
        </p:spPr>
      </p:pic>
      <p:pic>
        <p:nvPicPr>
          <p:cNvPr id="19" name="Picture 3" descr="C:\Users\Hammarlund\Desktop\IS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4149080"/>
            <a:ext cx="729544" cy="6480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71600" y="116632"/>
            <a:ext cx="7704856" cy="1368152"/>
          </a:xfrm>
        </p:spPr>
        <p:txBody>
          <a:bodyPr>
            <a:noAutofit/>
          </a:bodyPr>
          <a:lstStyle/>
          <a:p>
            <a:pPr algn="l"/>
            <a:r>
              <a:rPr lang="sv-SE" sz="3600" b="1" dirty="0" smtClean="0"/>
              <a:t>SIS/TK 536 </a:t>
            </a:r>
            <a:r>
              <a:rPr lang="sv-SE" sz="2800" b="1" dirty="0" smtClean="0"/>
              <a:t>Samordningsgrupp för tillgänglighet</a:t>
            </a:r>
            <a:br>
              <a:rPr lang="sv-SE" sz="2800" b="1" dirty="0" smtClean="0"/>
            </a:br>
            <a:r>
              <a:rPr lang="sv-SE" sz="2000" dirty="0" smtClean="0"/>
              <a:t>Samordnar svenska intressen inom standardiseringen och följer allt arbete som pågår nationellt och internationellt kopplat till tillgänglighet.</a:t>
            </a:r>
            <a:endParaRPr lang="sv-SE" sz="3600" dirty="0"/>
          </a:p>
        </p:txBody>
      </p:sp>
      <p:pic>
        <p:nvPicPr>
          <p:cNvPr id="4" name="Picture 2" descr="C:\Users\Hammarlund\Desktop\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60648"/>
            <a:ext cx="803726" cy="936104"/>
          </a:xfrm>
          <a:prstGeom prst="rect">
            <a:avLst/>
          </a:prstGeom>
          <a:noFill/>
        </p:spPr>
      </p:pic>
      <p:sp>
        <p:nvSpPr>
          <p:cNvPr id="5" name="Rektangel 4"/>
          <p:cNvSpPr/>
          <p:nvPr/>
        </p:nvSpPr>
        <p:spPr>
          <a:xfrm>
            <a:off x="683568" y="3140968"/>
            <a:ext cx="8064896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sv-SE" sz="2000" dirty="0" smtClean="0"/>
              <a:t>Samordningsgruppen har konstaterat att standarder i dag saknar tydliga krav på kognitiv tillgänglighet</a:t>
            </a:r>
          </a:p>
          <a:p>
            <a:pPr algn="ctr">
              <a:buNone/>
            </a:pPr>
            <a:endParaRPr lang="sv-SE" sz="2800" dirty="0" smtClean="0"/>
          </a:p>
          <a:p>
            <a:pPr algn="ctr"/>
            <a:r>
              <a:rPr lang="sv-SE" sz="2000" dirty="0" smtClean="0"/>
              <a:t>På Svenskt initiativ har det startat ett internationellt arbete </a:t>
            </a:r>
          </a:p>
          <a:p>
            <a:pPr algn="ctr"/>
            <a:endParaRPr lang="sv-SE" sz="2000" dirty="0" smtClean="0"/>
          </a:p>
          <a:p>
            <a:pPr algn="ctr"/>
            <a:r>
              <a:rPr lang="sv-SE" sz="2400" b="1" dirty="0" smtClean="0"/>
              <a:t>ISO/TC 173/WG 10</a:t>
            </a:r>
            <a:r>
              <a:rPr lang="sv-SE" sz="2400" dirty="0" smtClean="0"/>
              <a:t/>
            </a:r>
            <a:br>
              <a:rPr lang="sv-SE" sz="2400" dirty="0" smtClean="0"/>
            </a:br>
            <a:r>
              <a:rPr lang="en-US" sz="2400" i="1" dirty="0" smtClean="0"/>
              <a:t>Assistive products for persons with disability </a:t>
            </a:r>
            <a:br>
              <a:rPr lang="en-US" sz="2400" i="1" dirty="0" smtClean="0"/>
            </a:br>
            <a:r>
              <a:rPr lang="en-US" sz="2400" i="1" dirty="0" smtClean="0"/>
              <a:t>- Guidelines on cognitive </a:t>
            </a:r>
            <a:r>
              <a:rPr lang="en-US" sz="2400" i="1" smtClean="0"/>
              <a:t>accessibility  </a:t>
            </a:r>
            <a:r>
              <a:rPr lang="en-US" sz="2400" i="1" dirty="0" smtClean="0"/>
              <a:t/>
            </a:r>
            <a:br>
              <a:rPr lang="en-US" sz="2400" i="1" dirty="0" smtClean="0"/>
            </a:br>
            <a:r>
              <a:rPr lang="en-US" sz="2400" i="1" dirty="0" smtClean="0"/>
              <a:t>- Time management on cognitive accessibility </a:t>
            </a:r>
            <a:endParaRPr lang="sv-SE" sz="3200" dirty="0" smtClean="0"/>
          </a:p>
        </p:txBody>
      </p:sp>
      <p:pic>
        <p:nvPicPr>
          <p:cNvPr id="11" name="Picture 3" descr="C:\Users\Hammarlund\Desktop\IS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4941168"/>
            <a:ext cx="729544" cy="648072"/>
          </a:xfrm>
          <a:prstGeom prst="rect">
            <a:avLst/>
          </a:prstGeom>
          <a:noFill/>
        </p:spPr>
      </p:pic>
      <p:sp>
        <p:nvSpPr>
          <p:cNvPr id="12" name="Rektangel 11"/>
          <p:cNvSpPr/>
          <p:nvPr/>
        </p:nvSpPr>
        <p:spPr>
          <a:xfrm>
            <a:off x="1043608" y="1628800"/>
            <a:ext cx="74888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 smtClean="0"/>
              <a:t>Representanter för Handikappförbunden deltar aktivt i detta arbete</a:t>
            </a:r>
            <a:endParaRPr lang="sv-SE" sz="2000" dirty="0"/>
          </a:p>
        </p:txBody>
      </p:sp>
      <p:grpSp>
        <p:nvGrpSpPr>
          <p:cNvPr id="16" name="Grupp 15"/>
          <p:cNvGrpSpPr/>
          <p:nvPr/>
        </p:nvGrpSpPr>
        <p:grpSpPr>
          <a:xfrm>
            <a:off x="1907704" y="2132856"/>
            <a:ext cx="5350175" cy="866798"/>
            <a:chOff x="2339752" y="2132856"/>
            <a:chExt cx="5350175" cy="866798"/>
          </a:xfrm>
        </p:grpSpPr>
        <p:grpSp>
          <p:nvGrpSpPr>
            <p:cNvPr id="13" name="Grupp 12"/>
            <p:cNvGrpSpPr/>
            <p:nvPr/>
          </p:nvGrpSpPr>
          <p:grpSpPr>
            <a:xfrm>
              <a:off x="2339752" y="2132856"/>
              <a:ext cx="4529898" cy="866798"/>
              <a:chOff x="2339752" y="1916831"/>
              <a:chExt cx="4529898" cy="866798"/>
            </a:xfrm>
          </p:grpSpPr>
          <p:pic>
            <p:nvPicPr>
              <p:cNvPr id="6" name="Picture 42" descr="http://www.funkanu.com/PageFiles/2275/Hans-Hammarlund.jp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3851920" y="1916832"/>
                <a:ext cx="648072" cy="864096"/>
              </a:xfrm>
              <a:prstGeom prst="rect">
                <a:avLst/>
              </a:prstGeom>
              <a:noFill/>
            </p:spPr>
          </p:pic>
          <p:pic>
            <p:nvPicPr>
              <p:cNvPr id="7" name="Picture 64" descr="C:\Users\Hammarlund\Desktop\Anita Hilden 3.JPG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4499992" y="1916832"/>
                <a:ext cx="777687" cy="864096"/>
              </a:xfrm>
              <a:prstGeom prst="rect">
                <a:avLst/>
              </a:prstGeom>
              <a:noFill/>
            </p:spPr>
          </p:pic>
          <p:pic>
            <p:nvPicPr>
              <p:cNvPr id="7170" name="Picture 2" descr="Mia Ahlgren, projektmedarbetare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2339752" y="1916832"/>
                <a:ext cx="648072" cy="866797"/>
              </a:xfrm>
              <a:prstGeom prst="rect">
                <a:avLst/>
              </a:prstGeom>
              <a:noFill/>
            </p:spPr>
          </p:pic>
          <p:pic>
            <p:nvPicPr>
              <p:cNvPr id="7172" name="Picture 4" descr="http://www.funkanu.com/PageFiles/3945/torbjorn-lundgren-135.jpg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2987824" y="1916831"/>
                <a:ext cx="864096" cy="864097"/>
              </a:xfrm>
              <a:prstGeom prst="rect">
                <a:avLst/>
              </a:prstGeom>
              <a:noFill/>
            </p:spPr>
          </p:pic>
          <p:pic>
            <p:nvPicPr>
              <p:cNvPr id="7174" name="Picture 6" descr="http://media-cache-ec0.pinimg.com/avatars/evahedberg_1339618124_140.jpg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5292079" y="1916832"/>
                <a:ext cx="864095" cy="864096"/>
              </a:xfrm>
              <a:prstGeom prst="rect">
                <a:avLst/>
              </a:prstGeom>
              <a:noFill/>
            </p:spPr>
          </p:pic>
          <p:pic>
            <p:nvPicPr>
              <p:cNvPr id="7176" name="Picture 8" descr="http://www.pictogram.se/images/products/abond.jpg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6156176" y="1916832"/>
                <a:ext cx="713474" cy="864096"/>
              </a:xfrm>
              <a:prstGeom prst="rect">
                <a:avLst/>
              </a:prstGeom>
              <a:noFill/>
            </p:spPr>
          </p:pic>
        </p:grpSp>
        <p:pic>
          <p:nvPicPr>
            <p:cNvPr id="7177" name="Picture 9" descr="C:\Users\Hammarlund\Desktop\Leif Hansson.JPG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6876256" y="2132856"/>
              <a:ext cx="813671" cy="864096"/>
            </a:xfrm>
            <a:prstGeom prst="rect">
              <a:avLst/>
            </a:prstGeom>
            <a:noFill/>
          </p:spPr>
        </p:pic>
      </p:grpSp>
      <p:pic>
        <p:nvPicPr>
          <p:cNvPr id="17" name="Picture 2" descr="N:\Symbol-Kognitiv tillgänglighet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604448" y="260648"/>
            <a:ext cx="360040" cy="3105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147248" cy="1570186"/>
          </a:xfrm>
          <a:ln w="0">
            <a:solidFill>
              <a:schemeClr val="bg1"/>
            </a:solidFill>
          </a:ln>
        </p:spPr>
        <p:txBody>
          <a:bodyPr>
            <a:normAutofit fontScale="90000"/>
          </a:bodyPr>
          <a:lstStyle/>
          <a:p>
            <a:r>
              <a:rPr lang="sv-SE" b="1" dirty="0" smtClean="0"/>
              <a:t>ISO/TC 173/WG 10</a:t>
            </a:r>
            <a:r>
              <a:rPr lang="sv-SE" dirty="0" smtClean="0"/>
              <a:t/>
            </a:r>
            <a:br>
              <a:rPr lang="sv-SE" dirty="0" smtClean="0"/>
            </a:br>
            <a:r>
              <a:rPr lang="en-US" sz="2200" i="1" dirty="0" smtClean="0"/>
              <a:t>Assistive products for persons with disability </a:t>
            </a:r>
            <a:br>
              <a:rPr lang="en-US" sz="2200" i="1" dirty="0" smtClean="0"/>
            </a:br>
            <a:r>
              <a:rPr lang="en-US" sz="2200" i="1" dirty="0" smtClean="0"/>
              <a:t>- Guidelines on cognitive accessibility </a:t>
            </a:r>
            <a:br>
              <a:rPr lang="en-US" sz="2200" i="1" dirty="0" smtClean="0"/>
            </a:br>
            <a:r>
              <a:rPr lang="en-US" sz="2200" i="1" dirty="0" smtClean="0"/>
              <a:t>- Time management on cognitive accessibility </a:t>
            </a:r>
            <a:endParaRPr lang="sv-SE" sz="2200" i="1" dirty="0"/>
          </a:p>
        </p:txBody>
      </p:sp>
      <p:pic>
        <p:nvPicPr>
          <p:cNvPr id="33794" name="Picture 2" descr="C:\Users\Hammarlund\Desktop\Bilder San Jose\20140911_090604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1844824"/>
            <a:ext cx="2611127" cy="1468759"/>
          </a:xfrm>
          <a:prstGeom prst="rect">
            <a:avLst/>
          </a:prstGeom>
          <a:noFill/>
          <a:ln w="6350" cmpd="sng">
            <a:solidFill>
              <a:schemeClr val="tx1"/>
            </a:solidFill>
          </a:ln>
        </p:spPr>
      </p:pic>
      <p:pic>
        <p:nvPicPr>
          <p:cNvPr id="33795" name="Picture 3" descr="C:\Users\Hammarlund\Desktop\Bilder San Jose\20140911_09053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1844824"/>
            <a:ext cx="2592288" cy="1458162"/>
          </a:xfrm>
          <a:prstGeom prst="rect">
            <a:avLst/>
          </a:prstGeom>
          <a:noFill/>
          <a:ln w="6350" cmpd="sng">
            <a:solidFill>
              <a:schemeClr val="tx1"/>
            </a:solidFill>
          </a:ln>
        </p:spPr>
      </p:pic>
      <p:grpSp>
        <p:nvGrpSpPr>
          <p:cNvPr id="18" name="Grupp 17"/>
          <p:cNvGrpSpPr/>
          <p:nvPr/>
        </p:nvGrpSpPr>
        <p:grpSpPr>
          <a:xfrm>
            <a:off x="1259632" y="5921896"/>
            <a:ext cx="1008112" cy="864096"/>
            <a:chOff x="1115616" y="1988840"/>
            <a:chExt cx="1152128" cy="997080"/>
          </a:xfrm>
        </p:grpSpPr>
        <p:pic>
          <p:nvPicPr>
            <p:cNvPr id="19" name="Picture 2" descr="http://upload.wikimedia.org/wikipedia/commons/thumb/4/4c/Flag_of_Sweden.svg/120px-Flag_of_Sweden.svg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115616" y="1988840"/>
              <a:ext cx="1143000" cy="714375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solid"/>
            </a:ln>
          </p:spPr>
        </p:pic>
        <p:sp>
          <p:nvSpPr>
            <p:cNvPr id="20" name="Rektangel 19"/>
            <p:cNvSpPr/>
            <p:nvPr/>
          </p:nvSpPr>
          <p:spPr>
            <a:xfrm>
              <a:off x="1115616" y="2708921"/>
              <a:ext cx="1152128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sv-SE" sz="1200" dirty="0" smtClean="0"/>
                <a:t>Sverige</a:t>
              </a:r>
              <a:endParaRPr lang="sv-SE" sz="1200" dirty="0"/>
            </a:p>
          </p:txBody>
        </p:sp>
      </p:grpSp>
      <p:grpSp>
        <p:nvGrpSpPr>
          <p:cNvPr id="21" name="Grupp 20"/>
          <p:cNvGrpSpPr/>
          <p:nvPr/>
        </p:nvGrpSpPr>
        <p:grpSpPr>
          <a:xfrm>
            <a:off x="3491880" y="5921896"/>
            <a:ext cx="936104" cy="864096"/>
            <a:chOff x="4283968" y="1988840"/>
            <a:chExt cx="1008112" cy="997080"/>
          </a:xfrm>
        </p:grpSpPr>
        <p:pic>
          <p:nvPicPr>
            <p:cNvPr id="22" name="Picture 8" descr="http://upload.wikimedia.org/wikipedia/commons/thumb/d/d4/Flag_of_Israel.svg/120px-Flag_of_Israel.svg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283968" y="1988840"/>
              <a:ext cx="1008112" cy="730882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solid"/>
            </a:ln>
          </p:spPr>
        </p:pic>
        <p:sp>
          <p:nvSpPr>
            <p:cNvPr id="23" name="Rektangel 22"/>
            <p:cNvSpPr/>
            <p:nvPr/>
          </p:nvSpPr>
          <p:spPr>
            <a:xfrm>
              <a:off x="4283968" y="2708921"/>
              <a:ext cx="1008112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sv-SE" sz="1200" dirty="0" smtClean="0"/>
                <a:t>Israel</a:t>
              </a:r>
            </a:p>
          </p:txBody>
        </p:sp>
      </p:grpSp>
      <p:grpSp>
        <p:nvGrpSpPr>
          <p:cNvPr id="24" name="Grupp 23"/>
          <p:cNvGrpSpPr/>
          <p:nvPr/>
        </p:nvGrpSpPr>
        <p:grpSpPr>
          <a:xfrm>
            <a:off x="4572000" y="5921896"/>
            <a:ext cx="1008112" cy="864096"/>
            <a:chOff x="5724127" y="1988840"/>
            <a:chExt cx="1080121" cy="997079"/>
          </a:xfrm>
        </p:grpSpPr>
        <p:pic>
          <p:nvPicPr>
            <p:cNvPr id="25" name="Picture 12" descr="http://upload.wikimedia.org/wikipedia/commons/thumb/9/9e/Flag_of_Japan.svg/120px-Flag_of_Japan.svg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5724127" y="1988840"/>
              <a:ext cx="1080121" cy="720080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solid"/>
            </a:ln>
          </p:spPr>
        </p:pic>
        <p:sp>
          <p:nvSpPr>
            <p:cNvPr id="26" name="Rektangel 25"/>
            <p:cNvSpPr/>
            <p:nvPr/>
          </p:nvSpPr>
          <p:spPr>
            <a:xfrm>
              <a:off x="5724128" y="2708920"/>
              <a:ext cx="1080120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sv-SE" sz="1200" dirty="0" smtClean="0"/>
                <a:t>Japan</a:t>
              </a:r>
            </a:p>
          </p:txBody>
        </p:sp>
      </p:grpSp>
      <p:grpSp>
        <p:nvGrpSpPr>
          <p:cNvPr id="30" name="Grupp 29"/>
          <p:cNvGrpSpPr/>
          <p:nvPr/>
        </p:nvGrpSpPr>
        <p:grpSpPr>
          <a:xfrm>
            <a:off x="2411760" y="5921896"/>
            <a:ext cx="936104" cy="864096"/>
            <a:chOff x="2699792" y="1988840"/>
            <a:chExt cx="936104" cy="997080"/>
          </a:xfrm>
        </p:grpSpPr>
        <p:pic>
          <p:nvPicPr>
            <p:cNvPr id="31" name="Picture 4" descr="http://upload.wikimedia.org/wikipedia/commons/thumb/9/9c/Flag_of_Denmark.svg/120px-Flag_of_Denmark.svg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699792" y="1988840"/>
              <a:ext cx="936104" cy="709880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solid"/>
            </a:ln>
          </p:spPr>
        </p:pic>
        <p:sp>
          <p:nvSpPr>
            <p:cNvPr id="32" name="Rektangel 31"/>
            <p:cNvSpPr/>
            <p:nvPr/>
          </p:nvSpPr>
          <p:spPr>
            <a:xfrm>
              <a:off x="2699792" y="2708921"/>
              <a:ext cx="936104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sv-SE" sz="1200" dirty="0" smtClean="0"/>
                <a:t>Danmark</a:t>
              </a:r>
            </a:p>
          </p:txBody>
        </p:sp>
      </p:grpSp>
      <p:grpSp>
        <p:nvGrpSpPr>
          <p:cNvPr id="33" name="Grupp 32"/>
          <p:cNvGrpSpPr/>
          <p:nvPr/>
        </p:nvGrpSpPr>
        <p:grpSpPr>
          <a:xfrm>
            <a:off x="5724128" y="5921896"/>
            <a:ext cx="1008112" cy="936104"/>
            <a:chOff x="7452320" y="1988840"/>
            <a:chExt cx="1152128" cy="853063"/>
          </a:xfrm>
        </p:grpSpPr>
        <p:pic>
          <p:nvPicPr>
            <p:cNvPr id="34" name="Picture 10" descr="http://upload.wikimedia.org/wikipedia/commons/thumb/b/b9/Flag_of_Australia.svg/120px-Flag_of_Australia.svg.pn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7452320" y="1988840"/>
              <a:ext cx="1143000" cy="571501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solid"/>
            </a:ln>
          </p:spPr>
        </p:pic>
        <p:sp>
          <p:nvSpPr>
            <p:cNvPr id="35" name="Rektangel 34"/>
            <p:cNvSpPr/>
            <p:nvPr/>
          </p:nvSpPr>
          <p:spPr>
            <a:xfrm>
              <a:off x="7452320" y="2564904"/>
              <a:ext cx="1152128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sv-SE" sz="1200" dirty="0" smtClean="0"/>
                <a:t>Australien</a:t>
              </a:r>
            </a:p>
          </p:txBody>
        </p:sp>
      </p:grpSp>
      <p:sp>
        <p:nvSpPr>
          <p:cNvPr id="36" name="textruta 35"/>
          <p:cNvSpPr txBox="1"/>
          <p:nvPr/>
        </p:nvSpPr>
        <p:spPr>
          <a:xfrm>
            <a:off x="3131840" y="3356992"/>
            <a:ext cx="30243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 smtClean="0"/>
              <a:t>Startuppmöte i San Jose, CA USA, sep 2014</a:t>
            </a:r>
            <a:endParaRPr lang="sv-SE" sz="1200" dirty="0"/>
          </a:p>
        </p:txBody>
      </p:sp>
      <p:grpSp>
        <p:nvGrpSpPr>
          <p:cNvPr id="38" name="Grupp 37"/>
          <p:cNvGrpSpPr/>
          <p:nvPr/>
        </p:nvGrpSpPr>
        <p:grpSpPr>
          <a:xfrm>
            <a:off x="6804248" y="5373216"/>
            <a:ext cx="1152128" cy="1412776"/>
            <a:chOff x="6804248" y="5373216"/>
            <a:chExt cx="1152128" cy="1412776"/>
          </a:xfrm>
        </p:grpSpPr>
        <p:grpSp>
          <p:nvGrpSpPr>
            <p:cNvPr id="27" name="Grupp 26"/>
            <p:cNvGrpSpPr/>
            <p:nvPr/>
          </p:nvGrpSpPr>
          <p:grpSpPr>
            <a:xfrm>
              <a:off x="6876256" y="5921896"/>
              <a:ext cx="1080120" cy="864096"/>
              <a:chOff x="4067944" y="3428999"/>
              <a:chExt cx="1440160" cy="1008113"/>
            </a:xfrm>
          </p:grpSpPr>
          <p:pic>
            <p:nvPicPr>
              <p:cNvPr id="28" name="Picture 6" descr="http://upload.wikimedia.org/wikipedia/commons/thumb/a/a4/Flag_of_the_United_States.svg/120px-Flag_of_the_United_States.svg.png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4067944" y="3428999"/>
                <a:ext cx="1426209" cy="748761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  <a:prstDash val="solid"/>
              </a:ln>
            </p:spPr>
          </p:pic>
          <p:sp>
            <p:nvSpPr>
              <p:cNvPr id="29" name="Rektangel 28"/>
              <p:cNvSpPr/>
              <p:nvPr/>
            </p:nvSpPr>
            <p:spPr>
              <a:xfrm>
                <a:off x="4067944" y="4149080"/>
                <a:ext cx="1440160" cy="2880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sv-SE" sz="1200" dirty="0" smtClean="0"/>
                  <a:t>USA</a:t>
                </a:r>
              </a:p>
            </p:txBody>
          </p:sp>
        </p:grpSp>
        <p:sp>
          <p:nvSpPr>
            <p:cNvPr id="37" name="Rubrik 1"/>
            <p:cNvSpPr txBox="1">
              <a:spLocks/>
            </p:cNvSpPr>
            <p:nvPr/>
          </p:nvSpPr>
          <p:spPr>
            <a:xfrm>
              <a:off x="6804248" y="5373216"/>
              <a:ext cx="1152128" cy="57606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8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RESNA Standards </a:t>
              </a:r>
              <a:r>
                <a:rPr kumimoji="0" lang="sv-SE" sz="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Committee</a:t>
              </a:r>
              <a:r>
                <a:rPr kumimoji="0" lang="sv-SE" sz="8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 on </a:t>
              </a:r>
              <a:r>
                <a:rPr kumimoji="0" lang="sv-SE" sz="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Cognitive</a:t>
              </a:r>
              <a:r>
                <a:rPr kumimoji="0" lang="sv-SE" sz="8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 Technologies</a:t>
              </a:r>
              <a:endParaRPr kumimoji="0" lang="sv-SE" sz="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endParaRPr>
            </a:p>
          </p:txBody>
        </p:sp>
      </p:grpSp>
      <p:pic>
        <p:nvPicPr>
          <p:cNvPr id="39" name="Picture 2" descr="N:\Symbol-Kognitiv tillgänglighet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244408" y="260648"/>
            <a:ext cx="360040" cy="310522"/>
          </a:xfrm>
          <a:prstGeom prst="rect">
            <a:avLst/>
          </a:prstGeom>
          <a:noFill/>
        </p:spPr>
      </p:pic>
      <p:pic>
        <p:nvPicPr>
          <p:cNvPr id="40" name="Picture 3" descr="C:\Users\Hammarlund\Desktop\ISO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11560" y="260648"/>
            <a:ext cx="729544" cy="648072"/>
          </a:xfrm>
          <a:prstGeom prst="rect">
            <a:avLst/>
          </a:prstGeom>
          <a:noFill/>
        </p:spPr>
      </p:pic>
      <p:sp>
        <p:nvSpPr>
          <p:cNvPr id="42" name="textruta 41"/>
          <p:cNvSpPr txBox="1"/>
          <p:nvPr/>
        </p:nvSpPr>
        <p:spPr>
          <a:xfrm>
            <a:off x="8316416" y="6525344"/>
            <a:ext cx="670376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500" dirty="0" smtClean="0"/>
              <a:t>Hans Hammarlund</a:t>
            </a:r>
            <a:endParaRPr lang="sv-SE" sz="500" dirty="0"/>
          </a:p>
        </p:txBody>
      </p:sp>
      <p:pic>
        <p:nvPicPr>
          <p:cNvPr id="6145" name="Picture 1" descr="C:\Users\Hammarlund\Desktop\Gruppbild ISO173WG10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059832" y="3645024"/>
            <a:ext cx="3024336" cy="1913556"/>
          </a:xfrm>
          <a:prstGeom prst="rect">
            <a:avLst/>
          </a:prstGeom>
          <a:noFill/>
          <a:ln w="6350" cmpd="sng">
            <a:solidFill>
              <a:schemeClr val="tx1"/>
            </a:solidFill>
          </a:ln>
        </p:spPr>
      </p:pic>
      <p:grpSp>
        <p:nvGrpSpPr>
          <p:cNvPr id="74" name="Grupp 73"/>
          <p:cNvGrpSpPr/>
          <p:nvPr/>
        </p:nvGrpSpPr>
        <p:grpSpPr>
          <a:xfrm>
            <a:off x="1115616" y="3861048"/>
            <a:ext cx="1224136" cy="1675930"/>
            <a:chOff x="899592" y="3789040"/>
            <a:chExt cx="1224136" cy="1675930"/>
          </a:xfrm>
        </p:grpSpPr>
        <p:pic>
          <p:nvPicPr>
            <p:cNvPr id="1027" name="Picture 3" descr="C:\Users\Hammarlund\Desktop\Bilder San Jose\Orf. o Sekr.JPG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899592" y="4005064"/>
              <a:ext cx="1224136" cy="1157007"/>
            </a:xfrm>
            <a:prstGeom prst="rect">
              <a:avLst/>
            </a:prstGeom>
            <a:noFill/>
          </p:spPr>
        </p:pic>
        <p:pic>
          <p:nvPicPr>
            <p:cNvPr id="72" name="Picture 6" descr="Logotyp till Myndigheten för delaktighet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899592" y="3789040"/>
              <a:ext cx="576064" cy="216600"/>
            </a:xfrm>
            <a:prstGeom prst="rect">
              <a:avLst/>
            </a:prstGeom>
            <a:noFill/>
          </p:spPr>
        </p:pic>
        <p:pic>
          <p:nvPicPr>
            <p:cNvPr id="1028" name="Picture 4" descr="C:\Users\Hammarlund\Desktop\SIS.JPG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1691680" y="3789040"/>
              <a:ext cx="278031" cy="216024"/>
            </a:xfrm>
            <a:prstGeom prst="rect">
              <a:avLst/>
            </a:prstGeom>
            <a:noFill/>
          </p:spPr>
        </p:pic>
        <p:sp>
          <p:nvSpPr>
            <p:cNvPr id="73" name="textruta 72"/>
            <p:cNvSpPr txBox="1"/>
            <p:nvPr/>
          </p:nvSpPr>
          <p:spPr>
            <a:xfrm>
              <a:off x="899592" y="5157193"/>
              <a:ext cx="122413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400" b="1" dirty="0" smtClean="0"/>
                <a:t>Ordf.  &amp;  Sekr</a:t>
              </a:r>
              <a:r>
                <a:rPr lang="sv-SE" sz="1400" dirty="0" smtClean="0"/>
                <a:t>.</a:t>
              </a:r>
              <a:endParaRPr lang="sv-SE" sz="1400" dirty="0"/>
            </a:p>
          </p:txBody>
        </p:sp>
      </p:grpSp>
      <p:sp>
        <p:nvSpPr>
          <p:cNvPr id="75" name="Upp 74"/>
          <p:cNvSpPr/>
          <p:nvPr/>
        </p:nvSpPr>
        <p:spPr>
          <a:xfrm>
            <a:off x="1691680" y="5589240"/>
            <a:ext cx="144016" cy="28803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80920" cy="1584176"/>
          </a:xfrm>
          <a:ln w="0" cmpd="sng">
            <a:solidFill>
              <a:schemeClr val="bg1"/>
            </a:solidFill>
            <a:prstDash val="solid"/>
          </a:ln>
        </p:spPr>
        <p:txBody>
          <a:bodyPr>
            <a:normAutofit fontScale="90000"/>
          </a:bodyPr>
          <a:lstStyle/>
          <a:p>
            <a:r>
              <a:rPr lang="sv-SE" b="1" dirty="0" smtClean="0"/>
              <a:t>SIS/TK 344/AG 09 </a:t>
            </a:r>
            <a:r>
              <a:rPr lang="sv-SE" sz="4800" b="1" i="1" dirty="0" smtClean="0"/>
              <a:t/>
            </a:r>
            <a:br>
              <a:rPr lang="sv-SE" sz="4800" b="1" i="1" dirty="0" smtClean="0"/>
            </a:br>
            <a:r>
              <a:rPr lang="sv-SE" sz="2200" i="1" dirty="0" smtClean="0"/>
              <a:t>Hjälpmedel för personer med funktionsnedsättning </a:t>
            </a:r>
            <a:br>
              <a:rPr lang="sv-SE" sz="2200" i="1" dirty="0" smtClean="0"/>
            </a:br>
            <a:r>
              <a:rPr lang="sv-SE" sz="2200" i="1" dirty="0" smtClean="0"/>
              <a:t>  - Riktlinjer för kognitiv tillgänglighet</a:t>
            </a:r>
            <a:br>
              <a:rPr lang="sv-SE" sz="2200" i="1" dirty="0" smtClean="0"/>
            </a:br>
            <a:r>
              <a:rPr lang="sv-SE" sz="2200" i="1" dirty="0" smtClean="0"/>
              <a:t> - Kognitiv tillgänglighet – Hantering av tid</a:t>
            </a:r>
          </a:p>
        </p:txBody>
      </p:sp>
      <p:sp>
        <p:nvSpPr>
          <p:cNvPr id="32802" name="AutoShape 34" descr="data:image/jpeg;base64,/9j/4AAQSkZJRgABAQAAAQABAAD/2wCEAAkGBxQTEhQUExQWFRQXGBsWFxUXGBcYFhUZGhUWHxUXFxwYHCgkGx8nJxUULTEhJSkrLi4uHB83ODMsNygtLisBCgoKBQUFDgUFDisZExkrKysrKysrKysrKysrKysrKysrKysrKysrKysrKysrKysrKysrKysrKysrKysrKysrK//AABEIAGwAVAMBIgACEQEDEQH/xAAcAAABBQEBAQAAAAAAAAAAAAAEAAECBQYHAwj/xAA2EAACAAQDBgMHBAEFAAAAAAABAgADESEEEjEFBiJBUWETcYEjMlKRobHBBxRi0fAzQlNywv/EABQBAQAAAAAAAAAAAAAAAAAAAAD/xAAUEQEAAAAAAAAAAAAAAAAAAAAA/9oADAMBAAIRAxEAPwDsuOxmSw977RWPOY6kmGnPmYnqYgICVYkDERAG0Nq5DklqZkz4RZV7seUBZCHF9IyfhYya1XYBfgUWp+YKfZ6k8Sio5glT6QGhhooGxE+URTjlnmScw84tsFjBMHQjUH8QBNaQTh8cy63H1gUw0BoFaoqNIUVuCxWVaHrCgK6HENDiA8MfiQi9zAWAQKLDW57+cAben+2C9BBmBrS1IC8w82g0j2ZgdRFYk42tBaEwD/tUvS3lA77PXlaulORgkiFm0H+WgB5bkNkf3tQeTD+9I9oNnSgwqNRcQFANChQoCEOIUeWKmMqMyoZjAWQEAsegJsIDKbw4hUmszmg+8Q2XvDLNgb9DGT3g2nMmMsxhnYgFUXhUE66XtFLPx2JFWZQVHf7VgOyLja3HL8wGd4WVqCW7DmRSgjP7MxM0YaVMc2msE4VNVqDlJNbCtIzhmYszCEahFqZmIJrfNe0B13Zu0fFFSuUwcq1jnezcZiJDIZpUlqUQOzKxrcXBKG/fn0jVpiMa+iSJK9WLzG+XCIDSYb/bWADqYGm+JKPiPODqqXVZVDUa5aMbU9Y9pUwMoZTVWFQeoOkBKFDQoBoVYeImAwm82xVE6iGgYZ8pUEAkmtLi3aKLEbHoOI8wKU5k2Gpjbb0WmSm6qw+RB/MZfG4wg5kAYryPOA3eD2apwoltShAB9ND2MUU7doTHzB6tzain52jz2fvJOMrLISWX+GaSAOugJMWmOaZLVZ1AHF3RdCOdD1gCtk7BSWVZqsVNRoAD1oB3MXBmXpygbZO0VmoCtwRBgEAJjp7K6ALmWYHXurhSa+RERwUjw5aJ8KgfIQWyqeKxK8Plpbz0jxrAIwoYwoCRiDRIxAmApt6pGaSG+Bq+hsfxGGxCPLY5FDjX3qVB0pbzjp0yWHUq2jAg+RjAmWVdpbHiQla+sB6bI2hOYimHFRYe0AF/SNMVxMxTVZKU6sz1+i0ii2XsyWzAsTWugNI2ciTQAA1HcwFLurh8nicuM0A0HWkaSU1/KK7CMqOy1F2LehgnaWMWUtBd20H5MBXYnauHkzGEycktmNcrNSvfvyixRwQCpBBuCDUHyjjm/wC8qfMlrWrSiSzDvqnrT6R0PcHL+xl5Tzao+E10+0BoawojWFASJiBhOeUZnfneUYOQchBnvwy1rcWu9Og/qAof1M36OGBw2GPtiPaTAf8ASHRf5H6RgN0cWyNkLGrL4oqa6niF+tie8ZrFZnzEkkmpJJuSdSe8aDHp4U6WRbLRa9qAQGzTa0xbFdNOoi42ZvHNJNcoWl2J93uYotjYyS4Pjn3e9mgr9isxq5TLlD3U5t/I9BAWmz9qB5hmS6tSxmNZa/nyEUW8e87szJKarGzzOn8VgXebb2T2Mmx0JGijt3jMpYUrbn1gPdFrStl/y5jVbqbxnCMagvKb3hztoy9/vGPmTb9+Qj1lYjlrAdzwe28PNUOk5Cvc0I7EHSFHLNk7FfEIXRAwBykkVuAD/wChDQHQP1X2/NwCr4SH21fan3JZFOH/ALGto4JjMazzM7sWY1qxNSa63j6/x+ClzkaXNRZiMKFWFQY4n+pn6cYPDI06R4qH/jzAyx5BlJHlWA5Hi+EhuhB+Riyw+0UVX8SszM2dFY2oTU5WF1cHzBgBxWXfp/cNJlDIPMn6LAX2IxaPKeYljZT/AB6+pt9YJkb1UwqS6+0VSpJ6KeHzJEZ3EOV4VsGF4HQaiAPwu0Ua5qrnWp+xiU/GUssB4CSKE0qYISSo0FID3kuct7dac/OCcNLZ3VEUs7EABdSToBBm7Oy1xM8S3LAHmtK/UEfSPoLdLcrCYEBpKEzCLzXOaYet6AD0AgPTcfdwYPCS5TAFzxzDrxtSo70oB6Qo0UKA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32804" name="AutoShape 36" descr="data:image/jpeg;base64,/9j/4AAQSkZJRgABAQAAAQABAAD/2wCEAAkGBxQTEhQUExQWFRQXGBsWFxUXGBcYFhUZGhUWHxUXFxwYHCgkGx8nJxUULTEhJSkrLi4uHB83ODMsNygtLisBCgoKBQUFDgUFDisZExkrKysrKysrKysrKysrKysrKysrKysrKysrKysrKysrKysrKysrKysrKysrKysrKysrK//AABEIAGwAVAMBIgACEQEDEQH/xAAcAAABBQEBAQAAAAAAAAAAAAAEAAECBQYHAwj/xAA2EAACAAQDBgMHBAEFAAAAAAABAgADESEEEjEFBiJBUWETcYEjMlKRobHBBxRi0fAzQlNywv/EABQBAQAAAAAAAAAAAAAAAAAAAAD/xAAUEQEAAAAAAAAAAAAAAAAAAAAA/9oADAMBAAIRAxEAPwDsuOxmSw977RWPOY6kmGnPmYnqYgICVYkDERAG0Nq5DklqZkz4RZV7seUBZCHF9IyfhYya1XYBfgUWp+YKfZ6k8Sio5glT6QGhhooGxE+URTjlnmScw84tsFjBMHQjUH8QBNaQTh8cy63H1gUw0BoFaoqNIUVuCxWVaHrCgK6HENDiA8MfiQi9zAWAQKLDW57+cAben+2C9BBmBrS1IC8w82g0j2ZgdRFYk42tBaEwD/tUvS3lA77PXlaulORgkiFm0H+WgB5bkNkf3tQeTD+9I9oNnSgwqNRcQFANChQoCEOIUeWKmMqMyoZjAWQEAsegJsIDKbw4hUmszmg+8Q2XvDLNgb9DGT3g2nMmMsxhnYgFUXhUE66XtFLPx2JFWZQVHf7VgOyLja3HL8wGd4WVqCW7DmRSgjP7MxM0YaVMc2msE4VNVqDlJNbCtIzhmYszCEahFqZmIJrfNe0B13Zu0fFFSuUwcq1jnezcZiJDIZpUlqUQOzKxrcXBKG/fn0jVpiMa+iSJK9WLzG+XCIDSYb/bWADqYGm+JKPiPODqqXVZVDUa5aMbU9Y9pUwMoZTVWFQeoOkBKFDQoBoVYeImAwm82xVE6iGgYZ8pUEAkmtLi3aKLEbHoOI8wKU5k2Gpjbb0WmSm6qw+RB/MZfG4wg5kAYryPOA3eD2apwoltShAB9ND2MUU7doTHzB6tzain52jz2fvJOMrLISWX+GaSAOugJMWmOaZLVZ1AHF3RdCOdD1gCtk7BSWVZqsVNRoAD1oB3MXBmXpygbZO0VmoCtwRBgEAJjp7K6ALmWYHXurhSa+RERwUjw5aJ8KgfIQWyqeKxK8Plpbz0jxrAIwoYwoCRiDRIxAmApt6pGaSG+Bq+hsfxGGxCPLY5FDjX3qVB0pbzjp0yWHUq2jAg+RjAmWVdpbHiQla+sB6bI2hOYimHFRYe0AF/SNMVxMxTVZKU6sz1+i0ii2XsyWzAsTWugNI2ciTQAA1HcwFLurh8nicuM0A0HWkaSU1/KK7CMqOy1F2LehgnaWMWUtBd20H5MBXYnauHkzGEycktmNcrNSvfvyixRwQCpBBuCDUHyjjm/wC8qfMlrWrSiSzDvqnrT6R0PcHL+xl5Tzao+E10+0BoawojWFASJiBhOeUZnfneUYOQchBnvwy1rcWu9Og/qAof1M36OGBw2GPtiPaTAf8ASHRf5H6RgN0cWyNkLGrL4oqa6niF+tie8ZrFZnzEkkmpJJuSdSe8aDHp4U6WRbLRa9qAQGzTa0xbFdNOoi42ZvHNJNcoWl2J93uYotjYyS4Pjn3e9mgr9isxq5TLlD3U5t/I9BAWmz9qB5hmS6tSxmNZa/nyEUW8e87szJKarGzzOn8VgXebb2T2Mmx0JGijt3jMpYUrbn1gPdFrStl/y5jVbqbxnCMagvKb3hztoy9/vGPmTb9+Qj1lYjlrAdzwe28PNUOk5Cvc0I7EHSFHLNk7FfEIXRAwBykkVuAD/wChDQHQP1X2/NwCr4SH21fan3JZFOH/ALGto4JjMazzM7sWY1qxNSa63j6/x+ClzkaXNRZiMKFWFQY4n+pn6cYPDI06R4qH/jzAyx5BlJHlWA5Hi+EhuhB+Riyw+0UVX8SszM2dFY2oTU5WF1cHzBgBxWXfp/cNJlDIPMn6LAX2IxaPKeYljZT/AB6+pt9YJkb1UwqS6+0VSpJ6KeHzJEZ3EOV4VsGF4HQaiAPwu0Ua5qrnWp+xiU/GUssB4CSKE0qYISSo0FID3kuct7dac/OCcNLZ3VEUs7EABdSToBBm7Oy1xM8S3LAHmtK/UEfSPoLdLcrCYEBpKEzCLzXOaYet6AD0AgPTcfdwYPCS5TAFzxzDrxtSo70oB6Qo0UKA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32806" name="AutoShape 38" descr="data:image/jpeg;base64,/9j/4AAQSkZJRgABAQAAAQABAAD/2wCEAAkGBxQTEhQUExQWFRQXGBsWFxUXGBcYFhUZGhUWHxUXFxwYHCgkGx8nJxUULTEhJSkrLi4uHB83ODMsNygtLisBCgoKBQUFDgUFDisZExkrKysrKysrKysrKysrKysrKysrKysrKysrKysrKysrKysrKysrKysrKysrKysrKysrK//AABEIAGwAVAMBIgACEQEDEQH/xAAcAAABBQEBAQAAAAAAAAAAAAAEAAECBQYHAwj/xAA2EAACAAQDBgMHBAEFAAAAAAABAgADESEEEjEFBiJBUWETcYEjMlKRobHBBxRi0fAzQlNywv/EABQBAQAAAAAAAAAAAAAAAAAAAAD/xAAUEQEAAAAAAAAAAAAAAAAAAAAA/9oADAMBAAIRAxEAPwDsuOxmSw977RWPOY6kmGnPmYnqYgICVYkDERAG0Nq5DklqZkz4RZV7seUBZCHF9IyfhYya1XYBfgUWp+YKfZ6k8Sio5glT6QGhhooGxE+URTjlnmScw84tsFjBMHQjUH8QBNaQTh8cy63H1gUw0BoFaoqNIUVuCxWVaHrCgK6HENDiA8MfiQi9zAWAQKLDW57+cAben+2C9BBmBrS1IC8w82g0j2ZgdRFYk42tBaEwD/tUvS3lA77PXlaulORgkiFm0H+WgB5bkNkf3tQeTD+9I9oNnSgwqNRcQFANChQoCEOIUeWKmMqMyoZjAWQEAsegJsIDKbw4hUmszmg+8Q2XvDLNgb9DGT3g2nMmMsxhnYgFUXhUE66XtFLPx2JFWZQVHf7VgOyLja3HL8wGd4WVqCW7DmRSgjP7MxM0YaVMc2msE4VNVqDlJNbCtIzhmYszCEahFqZmIJrfNe0B13Zu0fFFSuUwcq1jnezcZiJDIZpUlqUQOzKxrcXBKG/fn0jVpiMa+iSJK9WLzG+XCIDSYb/bWADqYGm+JKPiPODqqXVZVDUa5aMbU9Y9pUwMoZTVWFQeoOkBKFDQoBoVYeImAwm82xVE6iGgYZ8pUEAkmtLi3aKLEbHoOI8wKU5k2Gpjbb0WmSm6qw+RB/MZfG4wg5kAYryPOA3eD2apwoltShAB9ND2MUU7doTHzB6tzain52jz2fvJOMrLISWX+GaSAOugJMWmOaZLVZ1AHF3RdCOdD1gCtk7BSWVZqsVNRoAD1oB3MXBmXpygbZO0VmoCtwRBgEAJjp7K6ALmWYHXurhSa+RERwUjw5aJ8KgfIQWyqeKxK8Plpbz0jxrAIwoYwoCRiDRIxAmApt6pGaSG+Bq+hsfxGGxCPLY5FDjX3qVB0pbzjp0yWHUq2jAg+RjAmWVdpbHiQla+sB6bI2hOYimHFRYe0AF/SNMVxMxTVZKU6sz1+i0ii2XsyWzAsTWugNI2ciTQAA1HcwFLurh8nicuM0A0HWkaSU1/KK7CMqOy1F2LehgnaWMWUtBd20H5MBXYnauHkzGEycktmNcrNSvfvyixRwQCpBBuCDUHyjjm/wC8qfMlrWrSiSzDvqnrT6R0PcHL+xl5Tzao+E10+0BoawojWFASJiBhOeUZnfneUYOQchBnvwy1rcWu9Og/qAof1M36OGBw2GPtiPaTAf8ASHRf5H6RgN0cWyNkLGrL4oqa6niF+tie8ZrFZnzEkkmpJJuSdSe8aDHp4U6WRbLRa9qAQGzTa0xbFdNOoi42ZvHNJNcoWl2J93uYotjYyS4Pjn3e9mgr9isxq5TLlD3U5t/I9BAWmz9qB5hmS6tSxmNZa/nyEUW8e87szJKarGzzOn8VgXebb2T2Mmx0JGijt3jMpYUrbn1gPdFrStl/y5jVbqbxnCMagvKb3hztoy9/vGPmTb9+Qj1lYjlrAdzwe28PNUOk5Cvc0I7EHSFHLNk7FfEIXRAwBykkVuAD/wChDQHQP1X2/NwCr4SH21fan3JZFOH/ALGto4JjMazzM7sWY1qxNSa63j6/x+ClzkaXNRZiMKFWFQY4n+pn6cYPDI06R4qH/jzAyx5BlJHlWA5Hi+EhuhB+Riyw+0UVX8SszM2dFY2oTU5WF1cHzBgBxWXfp/cNJlDIPMn6LAX2IxaPKeYljZT/AB6+pt9YJkb1UwqS6+0VSpJ6KeHzJEZ3EOV4VsGF4HQaiAPwu0Ua5qrnWp+xiU/GUssB4CSKE0qYISSo0FID3kuct7dac/OCcNLZ3VEUs7EABdSToBBm7Oy1xM8S3LAHmtK/UEfSPoLdLcrCYEBpKEzCLzXOaYet6AD0AgPTcfdwYPCS5TAFzxzDrxtSo70oB6Qo0UKA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32808" name="AutoShape 40" descr="data:image/jpeg;base64,/9j/4AAQSkZJRgABAQAAAQABAAD/2wCEAAkGBxQTEhQUExQWFRQXGBsWFxUXGBcYFhUZGhUWHxUXFxwYHCgkGx8nJxUULTEhJSkrLi4uHB83ODMsNygtLisBCgoKBQUFDgUFDisZExkrKysrKysrKysrKysrKysrKysrKysrKysrKysrKysrKysrKysrKysrKysrKysrKysrK//AABEIAGwAVAMBIgACEQEDEQH/xAAcAAABBQEBAQAAAAAAAAAAAAAEAAECBQYHAwj/xAA2EAACAAQDBgMHBAEFAAAAAAABAgADESEEEjEFBiJBUWETcYEjMlKRobHBBxRi0fAzQlNywv/EABQBAQAAAAAAAAAAAAAAAAAAAAD/xAAUEQEAAAAAAAAAAAAAAAAAAAAA/9oADAMBAAIRAxEAPwDsuOxmSw977RWPOY6kmGnPmYnqYgICVYkDERAG0Nq5DklqZkz4RZV7seUBZCHF9IyfhYya1XYBfgUWp+YKfZ6k8Sio5glT6QGhhooGxE+URTjlnmScw84tsFjBMHQjUH8QBNaQTh8cy63H1gUw0BoFaoqNIUVuCxWVaHrCgK6HENDiA8MfiQi9zAWAQKLDW57+cAben+2C9BBmBrS1IC8w82g0j2ZgdRFYk42tBaEwD/tUvS3lA77PXlaulORgkiFm0H+WgB5bkNkf3tQeTD+9I9oNnSgwqNRcQFANChQoCEOIUeWKmMqMyoZjAWQEAsegJsIDKbw4hUmszmg+8Q2XvDLNgb9DGT3g2nMmMsxhnYgFUXhUE66XtFLPx2JFWZQVHf7VgOyLja3HL8wGd4WVqCW7DmRSgjP7MxM0YaVMc2msE4VNVqDlJNbCtIzhmYszCEahFqZmIJrfNe0B13Zu0fFFSuUwcq1jnezcZiJDIZpUlqUQOzKxrcXBKG/fn0jVpiMa+iSJK9WLzG+XCIDSYb/bWADqYGm+JKPiPODqqXVZVDUa5aMbU9Y9pUwMoZTVWFQeoOkBKFDQoBoVYeImAwm82xVE6iGgYZ8pUEAkmtLi3aKLEbHoOI8wKU5k2Gpjbb0WmSm6qw+RB/MZfG4wg5kAYryPOA3eD2apwoltShAB9ND2MUU7doTHzB6tzain52jz2fvJOMrLISWX+GaSAOugJMWmOaZLVZ1AHF3RdCOdD1gCtk7BSWVZqsVNRoAD1oB3MXBmXpygbZO0VmoCtwRBgEAJjp7K6ALmWYHXurhSa+RERwUjw5aJ8KgfIQWyqeKxK8Plpbz0jxrAIwoYwoCRiDRIxAmApt6pGaSG+Bq+hsfxGGxCPLY5FDjX3qVB0pbzjp0yWHUq2jAg+RjAmWVdpbHiQla+sB6bI2hOYimHFRYe0AF/SNMVxMxTVZKU6sz1+i0ii2XsyWzAsTWugNI2ciTQAA1HcwFLurh8nicuM0A0HWkaSU1/KK7CMqOy1F2LehgnaWMWUtBd20H5MBXYnauHkzGEycktmNcrNSvfvyixRwQCpBBuCDUHyjjm/wC8qfMlrWrSiSzDvqnrT6R0PcHL+xl5Tzao+E10+0BoawojWFASJiBhOeUZnfneUYOQchBnvwy1rcWu9Og/qAof1M36OGBw2GPtiPaTAf8ASHRf5H6RgN0cWyNkLGrL4oqa6niF+tie8ZrFZnzEkkmpJJuSdSe8aDHp4U6WRbLRa9qAQGzTa0xbFdNOoi42ZvHNJNcoWl2J93uYotjYyS4Pjn3e9mgr9isxq5TLlD3U5t/I9BAWmz9qB5hmS6tSxmNZa/nyEUW8e87szJKarGzzOn8VgXebb2T2Mmx0JGijt3jMpYUrbn1gPdFrStl/y5jVbqbxnCMagvKb3hztoy9/vGPmTb9+Qj1lYjlrAdzwe28PNUOk5Cvc0I7EHSFHLNk7FfEIXRAwBykkVuAD/wChDQHQP1X2/NwCr4SH21fan3JZFOH/ALGto4JjMazzM7sWY1qxNSa63j6/x+ClzkaXNRZiMKFWFQY4n+pn6cYPDI06R4qH/jzAyx5BlJHlWA5Hi+EhuhB+Riyw+0UVX8SszM2dFY2oTU5WF1cHzBgBxWXfp/cNJlDIPMn6LAX2IxaPKeYljZT/AB6+pt9YJkb1UwqS6+0VSpJ6KeHzJEZ3EOV4VsGF4HQaiAPwu0Ua5qrnWp+xiU/GUssB4CSKE0qYISSo0FID3kuct7dac/OCcNLZ3VEUs7EABdSToBBm7Oy1xM8S3LAHmtK/UEfSPoLdLcrCYEBpKEzCLzXOaYet6AD0AgPTcfdwYPCS5TAFzxzDrxtSo70oB6Qo0UKA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grpSp>
        <p:nvGrpSpPr>
          <p:cNvPr id="35" name="Grupp 34"/>
          <p:cNvGrpSpPr/>
          <p:nvPr/>
        </p:nvGrpSpPr>
        <p:grpSpPr>
          <a:xfrm>
            <a:off x="251520" y="2492896"/>
            <a:ext cx="648072" cy="504056"/>
            <a:chOff x="1115616" y="1988840"/>
            <a:chExt cx="1152128" cy="997080"/>
          </a:xfrm>
        </p:grpSpPr>
        <p:pic>
          <p:nvPicPr>
            <p:cNvPr id="32770" name="Picture 2" descr="http://upload.wikimedia.org/wikipedia/commons/thumb/4/4c/Flag_of_Sweden.svg/120px-Flag_of_Sweden.svg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115616" y="1988840"/>
              <a:ext cx="1143001" cy="714375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solid"/>
            </a:ln>
          </p:spPr>
        </p:pic>
        <p:sp>
          <p:nvSpPr>
            <p:cNvPr id="28" name="Rektangel 27"/>
            <p:cNvSpPr/>
            <p:nvPr/>
          </p:nvSpPr>
          <p:spPr>
            <a:xfrm>
              <a:off x="1115616" y="2708921"/>
              <a:ext cx="1152128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sv-SE" sz="1200" dirty="0" smtClean="0"/>
                <a:t>Sverige</a:t>
              </a:r>
              <a:endParaRPr lang="sv-SE" sz="1200" dirty="0"/>
            </a:p>
          </p:txBody>
        </p:sp>
      </p:grpSp>
      <p:sp>
        <p:nvSpPr>
          <p:cNvPr id="32820" name="AutoShape 52" descr="data:image/jpeg;base64,/9j/4AAQSkZJRgABAQAAAQABAAD/2wCEAAkGBxIRERUUExEUFBUXFBcWGRUVGBQaHBcVFRUWFhQVFxYaHiwgGBolHRYUITEkJSktLi4uGB8zODMsNygtLisBCgoKDg0OFxAQFywcFxwsKyw3LCwsLDUsLCsrLCssMCwsNzc3LCwrLCssLDcrNzcsNysrKyssKzcrLDcrLCsrK//AABEIAGAAYAMBIgACEQEDEQH/xAAcAAABBAMBAAAAAAAAAAAAAAAEAQUGBwADCAL/xAA5EAABAwIEAwUHAgQHAAAAAAABAAIRAwQFEiExBkFREyJhcYEHMkKRobHwFMFSYnKCFSMzosLR4f/EABgBAAMBAQAAAAAAAAAAAAAAAAIDBAEA/8QAHhEAAgMAAwEBAQAAAAAAAAAAAAECAxESITFBEwT/2gAMAwEAAhEDEQA/ALEhKlSrATXcVhTY5zjAaJPoueOMeJql9WLiSKYMMbOgHXzKsj2w406lQbQaYNWc39IjT1VLErWbFb2bqO6MFIvPKPBAU2ynu0pnLAEeKBvByWjXWpQhsqfHWRcTARGH4K6q4ZW+Z5D1Q80g/wA2zXwvxDWsqksccvNvI+i6BwDFG3NFr28xqOkqmMX4eDKRj3gJnyUh9lWLZX9iTo8S3z5j86LYy0CyvC2ISwsalRiAUBekgCVccUt7aGu/VUyYjJp8+aheH4PVqxlHqdlanthw9r203z3gCI06j/1RDhSq9rDLC5oOhbr8xugm38H1RWLQzBuCmxNR8noBClVrw3RaIhCWN24+XkU6f4u6k7K5jSIBkOB5Ty23SMkypNGl3DNEnU6dEdStWU2w0AR0Rttd0qrcw+hCBvcRa3RrS49AhwLRpxNoLTpyKg2HVzbXlAif9QbdHOj91OMRuZbJYR5qLcMYcbjFqbPhYc5/paJ+8JlaE2vS82bL0trGgcgVgZ+a/wDafhGDBe0kL0tMIvxXbtqVGNfsW8+XeglQzBLYUnObuM5+U6KZcYOFOrQe4w05mk+PdI+xUVENrOAMiZ36pFnpbRjgg+thuYgyY10/N0ltgnZtDQNM0yRrtET6I61dKPq1A0GXHZApYUcPoxU6De0qSBBbHjoZ3CDpWOei0SSWtLZ3jUwfEeCccOpl7nEa+Hgswge82dQ4/IrkznHRgq4c8Bo1OneMnU+Cl/s+wimx9aqPeltPbYBoJgoK9OUbKScFUooF38Tp84G/1TIPWIvjxRIAlSgLITiIFCVIvQXGDJxjhwuLSo2JIaXN8wqg4VOVszoXEg+CujiS8ZRtar6j8jQwifEiAAOZVT4XYkUw0jKYmOk6gJdng+h9smVmzTRC175sluYTzXjCrs5dd2mCtt5ate4O59VP4y5PTKVNhHvweoKEtqvZvgEGUe2uWtyjKdObQTtG6Bt6H+b2h39ETzDewnEw57WtA7ziAB1JMBT7CrTsaLGGCWt1I2J5qKYDR7e5B+Gl3j5nRo/f0U3Tal1pH/RPXgiVLCVNJgMILGcWo2lI1azw1o+ZPRo5lUZiPtKxCqdKwpDpTaB9TJUYvr+rXdmq1H1HdXuLiPATsiwHGPvGfGNXEKoJ7lJhOSnMgfzO6u2VlNs+0Y2swaOa1xHTTf6qkFdXstxLtrMMJ71J2T+2JYflI9ChlHkNhLj4ZdWrh32DWII6hZY3vwnQqSXuHn3mDzb+4/cck0Psmv3appRz0qhPe0buxbE5tYTNVqPq1BRotzPJ5bDxJ5ALdiVuxjdJnzKJ4HvGW1YNfANcmm0nTvNGePWf9q2MdZs7HhNsDwtttSDAZO7nfxO6pxCwJVQiFvWYEsLISrjjkBKEiUIjhVN/ZTifZXhpn3azcv8Ac2XN/wCXzUICJs7p1J7ajDDmODhHVpkfZaajplqGvLUO1Gh/N0uF3za1Nr2wQ5odA6Ebpp43xR1vbS1pdmIBcPgadyeeuyFrTk3F9Gj9I2o73m8+YJ0idN+YUM44txUolzAR2LhlI6GcxPjoETb3BL6NSmfjDHDeWu0IMeE/JOT7WaFXMJBcRJ5xv90MIpBTm5DXwb7VH0ctK8BqM0Aqj329Mw+MfI+atiyx2hWYH0n52n4mj8hcv31uaVRzD8LiPTl9IReCY3WtH56Ly08xuHDo5vNG0CdP/rm9D8kj8QaBOV30VfcI8fUbsinVApVjAAnuvP8AKTsfAqYXI7p16fdAd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32824" name="AutoShape 56" descr="data:image/jpeg;base64,/9j/4AAQSkZJRgABAQAAAQABAAD/2wCEAAkGBxQREhUUEhQVFBUXGRYVFRQUFhQYFhYYFxgXFxcYFBQYHCggGB4lHBcXITEhJSkrLi4uGB8zODMsNygtLisBCgoKBQUFDgUFDisZExkrKysrKysrKysrKysrKysrKysrKysrKysrKysrKysrKysrKysrKysrKysrKysrKysrK//AABEIALgAgwMBIgACEQEDEQH/xAAcAAAABwEBAAAAAAAAAAAAAAAAAQIDBAUGBwj/xAA6EAABAwIFAgMFBgUEAwAAAAABAAIRAyEEBRIxQVFhBnGBEyIykdFCUqGxwfAHFGJy4RUzU5IWgrL/xAAUAQEAAAAAAAAAAAAAAAAAAAAA/8QAFBEBAAAAAAAAAAAAAAAAAAAAAP/aAAwDAQACEQMRAD8A6b4s8S/ysMpgOqkTfZg6kcnsud47MqtYzUqOd2JMejdgl5riTWrVKh+04keU2HyhQy1A2hCXCEIEQjhLDUelA3CGlKcQFEq5nTb8TgOyCUAj0qMzM6R2e3ym6cp4xjtnD5oHdKEJyEC1A3pQhOFqLSgKjWcwyxzmnq1xB/Bazw74zexwZiDrYTHtD8Te56j8VlIRQg7eDKCxmQ+J2sw9Nrz7zQR6AkD8IQQYhwSYTxakkIGoQhOQhCBMKjz/AMQsw1gNTjsJ281YZ1jhQoueSAY92eTwAuTYzEOqvL3klxuSUFljc7q1SdTtI+63b1KiUq1+/Ek/l9VCgnYSn8NTg736boLGpUIEkl34N/yjp1nnaAeNMhTKGBFaPddO0zPyV7kGRkVhIBAv5BBFwmb4jDsl7HPZ1IMj1Cvcmz2liQdJ0kbtJE+i21LAsLI0iDHEyFhfFvg0MJrYYQ4TLRsf7ehQXYagQsb4W8SHUKNY7mAXTIPQytrCBqENKcLUUIE6USchBBIISCE6QklqBvSihL0qu8SYr2WFrP50EDzNh+aDA51mP85XP/HTkMHDj17zHyTOX5aBM3J6qFgKcQtDg2XCBv8A8aLxLTpntv8ALZLwvg6sTAIA5IB/FxWvylkeWy1OX0xN/wB90GWyzJH02BjWTNpO5+iv8PlRY1sC83PUHcBaTD4EC/PX6J2thSYgfQeaCJh8P7jR0smsTQ4Vw3DqNWaJQcl8ZeD/AHjXo2+04DtyFY+H8Q59KHxqbYxyOD++i2+JoArHZbhxTqVWR8Jt5EkhBMKIBO6UelA3CCc0oIHy1IITpCSQgbIVN4vw5fhKoHAB+RlXcJrF0NdN7PvNc35hBx6gYhaPKDqvyCs3MGO5HysrnJKsGOqDeYFtlost63Cpcqo2BV5hzpAQXtI29FNpG11UYLHNJurT2zTt0QONfM7dv8qLWo3Sn41rdlXYnO6LTD6rAd4mT+CAsSxZZuGLatUnYlpB8wQR+C0z8xa7a4PKpsXZ5jYj8ifqgjEIQlFEUCUaOEED5SCE4UhAmET3QCTsASfIC6Uk1aeprm9Q4fMEIOJ+2Dqjo2LiR6lWGCraXSVV4RsEA/FEQtBl+VmqHFu4QavKMTUqARDABuTEK3FQH3G46lq+4yHO/ErHYXBPc4Nq6tI+y0wD/d94LUeD/CxoV/alw0SHBhAuWhwbP/Y2G6BVc4im0v8AaioG7gtIcB1jkK78OZi6vF+ykZhSZTo1CAQalg2waJ5DeFmfD+L9jW09TNkGpzbDu3l0DfTusnjc8GFLCMOwtqOgOqbfEGlzzwL39Vv6VcO7giCOxVbWyJjiNbBUZMwQLHt0QU3+vP8AZUqjsNTNOp/wzqZBi7TuOhG6lVGjS1zZIcTB8+CrsZbTEaWkRYAmwA4A4TWZUAGQBte34oKYooSiiQEgjQQPFJRlJQBGAkyjCDg7qZZX0ndriD6SD+S2XhjF6THdVnjfLfY4qoeKkVG+u8espjB1dLgQg6zgqDHw7b6rQYOLWHmsTk2K1N3Wzy6DB5CCN4scWUHPgQ0WnkrnmV1i6uCQRJhoO8d1tv4hsq1qNNtK8PDnMsC4DpPTdc/xzMQ2q32dOwI7OnmeEHVaWHe1ofBjaVY4TEtcIMtP4LO5ficRUpgP9wEDmTPUDZWeFwxFPSX63cvMAnpsgtizSLwe6rMdVBBHn+ScFYkX35VbjcR9EEFEkkotSBcoJOpBA4XpJcgQklAoORykSjBQVniHIGYxgDiWubOl44ncEchc7zbLzhqzqc6tMQ7aQRMwutawBJsBc+S5JnOc/wA3XfUgAAhrepYNie5ugvvD2PItwV0XLK4DZm1pXIstqFkOFwDcfmunZHWbXpaQb2QSMZmYLu2wTLKjQZJCiZ/lckBr3Nj7sXPyVZhsov773nrc/og2Ls0pAD3h62Uf/XqRs12/SXT2ESoGFweG2FMEj+k/mVeYLLGMA0sDYuLIGqGIL44HcceSYxqs8ZU0jYA3uqbE1ZNuEDBCCLUhqQGgiQQKL0iU2aiAcgdBSwUwCqnPfELMMIjXUIkMHHdx4QR/Hmb+xoezaffq2tuGfaP6Llbaml0/PyV5VxD8U8vqmXGQOgi8AcBQK2DIMR+aCdl+K0kdCtbkeZ+wdY+7wOiw9PDlondvbjy7KY2o4CJkcEIOpsx4qkH0VvQY1vQk/u647g81qUTeXBazLPF1MxrMHmd/mg6ZhMONzAnsFLfVAEHhY0eKaIb/ALg7XTGZeMGtplwBPAnqeiCxzfMNTw1t/wAh3PRRQqrA57SfAMscfvbO/wDb6qzLkBlyIlJKTCBcoJCCBKGpNFybrVgxpc4wAJJQIzbNG4emXuvw0dXcBc4qVXVHOe67nGSSpeb492Jq6tmtkMB4HU9yo7WkGDEeYlAWAOh9xIO0cOVvXwgiDF+d+5k8f5CrKslkT7o579zyrHKMQXsh1yyx5+XpHzKBApEXAgG39Xy4SsLk3tHRTcG6rhrz7s9J+zPVWlemCCTAJgg7men72RN+MOAAkdgOm3X6oIGJyKrTOlzS09H7H+1wsUx/pdVu9J0eUj5rUjxycN7teka9HYuEF47kOs4ecFaHJvEWWV/9ms2m7/jqSz5Ndb5IMRlmW1HG1OPSFUfxFY6jVoM1HU1msxsCXECPQLs9XE4dgJ9pRH9Wpn6FcQ/iLmdPE4wupOD2NY1gcNiQXEx80DmWZjrbqBAI+JvHoFc5bmxaWhrjEXpu566DwsBgsW6k7U31HVaQVBUh7TY/S/lCDoOFxYqNlvqDuPNPa1jsBjDTIMjod9uhHI7rVYas2o0OaZBQSNSJJlGgb1LEeJc6NV3s6d2NN+jj37KZ4ozmJosMffcP/kefKzLGm8QOOn4oFMJJF/LffonAOeRwk0qdp7bT53vwpNMgEWPG/PXTCBIeDI45IG6Qyp7N4eDYGHDtwpBFxAm223kEg3sbm9vvenlCDQ0KRdpIIg8AnSZ62/cKZRpRsA4HjgSene3zWdyjGuE0yYj4Z+6f3B8ldCq8g+9AO3brMoBXoCo0yAGyYH9J+yex/RYjPco9k7UwE0zfqW9j27rbCkS65FiAbm88901jRD2g+9IcDMxBtFvX0CDnGlKVt4iyj2DtTP8Abdt1aT9k/oqgFAlTspxvs3aXfA639pPP1UJyJBsRU0jsZgjjuFaZLjvZviRpcRIHB2BjhZPJ8fqHsqjotDCdv7XK4o2Okg256dCeiDea0FV4fM26RJvyggwlL3jPxEye/wA+qVUgdb8Tt5+ass9y44TFV6LhHs6jg3oWzLD/ANSFAc2YJHS56nqEDgpEnYxG4t+yg+mReOeOJ6dNkihVM7G1h++v0U6hRhoJJuTHreT27IG6LhYEb73Nu46p1lHVNgCBPQnytcoVaEREi1iYuSd4PpbupWDrfFyROmRbyPbb5oKjGudTLagn3SA7sDuO/VaSniQ6CYI26jsQf05sql1ESdROg/Z4B2JI62v6pGAc6jOmNImWO22+w7jyKDS+1aL7RIJHJjiPP9wotR3vnUWiANPG979dgExgcQwuIFjy11je0zN/8J2k8gvIG7ne9xItYjy/FAjFMbUDmOuza15npssLm2XGhULTcbtd1H1XQf5kWDjBIPeW+RvuqzNMGKzC0mTw68B0W/SUGEKCcr0Sxxa4QQYITaAitBlGZ6vdf8W0/eHQ91QINcQQRuLoNz/NgWj8kF0/wL4HFbAYeriGgVHtLzIvDnOLJnnRpRoLj+JH8PxmEVqJazENGn3vhqN3AcRsRwe64tm3hnFYVxFfD1G/1BrnMjafaARPr0QQQRadPcEWG23bc+im0J2JAA3EmEEEDmKw8t0tIMmbdeT+iGEeWOE7wA4ER0Gx2twgggPE4QRIBJBJ1R6C53G/4JvUGiQNoBtGo8W/e6CCCFi2mHOmIB0xYtIBJ94bcKzyzF6qfvH3yIv8JnqT5okEDlane1nRE8CI3jZL9s6L+95bmY7XKNBBTeJcuFVpqMMvaJI6t5Ejcj6rHo0EEjB4CrWOmjSqVXdKbHPPyaCuqfw8/g7WqVGVswb7Kk0hwoG76kGQHx8LfxPZBBB6Aa0AAAQBYAcBBBBB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grpSp>
        <p:nvGrpSpPr>
          <p:cNvPr id="63" name="Grupp 62"/>
          <p:cNvGrpSpPr/>
          <p:nvPr/>
        </p:nvGrpSpPr>
        <p:grpSpPr>
          <a:xfrm>
            <a:off x="4211960" y="3933056"/>
            <a:ext cx="720080" cy="432048"/>
            <a:chOff x="4211960" y="4437112"/>
            <a:chExt cx="720080" cy="432048"/>
          </a:xfrm>
        </p:grpSpPr>
        <p:sp>
          <p:nvSpPr>
            <p:cNvPr id="55" name="Upp 54"/>
            <p:cNvSpPr/>
            <p:nvPr/>
          </p:nvSpPr>
          <p:spPr>
            <a:xfrm>
              <a:off x="4211960" y="4437112"/>
              <a:ext cx="288032" cy="432048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56" name="Ned 55"/>
            <p:cNvSpPr/>
            <p:nvPr/>
          </p:nvSpPr>
          <p:spPr>
            <a:xfrm>
              <a:off x="4644008" y="4437112"/>
              <a:ext cx="288032" cy="432048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pic>
        <p:nvPicPr>
          <p:cNvPr id="58" name="Picture 2" descr="N:\Symbol-Kognitiv tillgänglighe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44408" y="260648"/>
            <a:ext cx="360040" cy="310522"/>
          </a:xfrm>
          <a:prstGeom prst="rect">
            <a:avLst/>
          </a:prstGeom>
          <a:noFill/>
        </p:spPr>
      </p:pic>
      <p:pic>
        <p:nvPicPr>
          <p:cNvPr id="59" name="Picture 2" descr="C:\Users\Hammarlund\Desktop\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188640"/>
            <a:ext cx="803726" cy="936104"/>
          </a:xfrm>
          <a:prstGeom prst="rect">
            <a:avLst/>
          </a:prstGeom>
          <a:noFill/>
        </p:spPr>
      </p:pic>
      <p:sp>
        <p:nvSpPr>
          <p:cNvPr id="60" name="textruta 59"/>
          <p:cNvSpPr txBox="1"/>
          <p:nvPr/>
        </p:nvSpPr>
        <p:spPr>
          <a:xfrm>
            <a:off x="8316416" y="6525344"/>
            <a:ext cx="670376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500" dirty="0" smtClean="0"/>
              <a:t>Hans Hammarlund</a:t>
            </a:r>
            <a:endParaRPr lang="sv-SE" sz="500" dirty="0"/>
          </a:p>
        </p:txBody>
      </p:sp>
      <p:grpSp>
        <p:nvGrpSpPr>
          <p:cNvPr id="66" name="Grupp 65"/>
          <p:cNvGrpSpPr/>
          <p:nvPr/>
        </p:nvGrpSpPr>
        <p:grpSpPr>
          <a:xfrm>
            <a:off x="1619672" y="4653136"/>
            <a:ext cx="5904656" cy="1584176"/>
            <a:chOff x="1619672" y="4869160"/>
            <a:chExt cx="5904656" cy="1584176"/>
          </a:xfrm>
        </p:grpSpPr>
        <p:pic>
          <p:nvPicPr>
            <p:cNvPr id="1029" name="Picture 5" descr="C:\Users\Hammarlund\Desktop\Begipsambild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691680" y="5085184"/>
              <a:ext cx="5760640" cy="1320147"/>
            </a:xfrm>
            <a:prstGeom prst="rect">
              <a:avLst/>
            </a:prstGeom>
            <a:noFill/>
          </p:spPr>
        </p:pic>
        <p:sp>
          <p:nvSpPr>
            <p:cNvPr id="47" name="textruta 46"/>
            <p:cNvSpPr txBox="1"/>
            <p:nvPr/>
          </p:nvSpPr>
          <p:spPr>
            <a:xfrm>
              <a:off x="3923928" y="4869160"/>
              <a:ext cx="15121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b="1" dirty="0" err="1" smtClean="0"/>
                <a:t>Begripsam</a:t>
              </a:r>
              <a:r>
                <a:rPr lang="sv-SE" b="1" dirty="0" smtClean="0"/>
                <a:t> </a:t>
              </a:r>
              <a:endParaRPr lang="sv-SE" b="1" dirty="0"/>
            </a:p>
          </p:txBody>
        </p:sp>
        <p:sp>
          <p:nvSpPr>
            <p:cNvPr id="65" name="Rektangel 64"/>
            <p:cNvSpPr/>
            <p:nvPr/>
          </p:nvSpPr>
          <p:spPr>
            <a:xfrm>
              <a:off x="1619672" y="4869160"/>
              <a:ext cx="5904656" cy="1584176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grpSp>
        <p:nvGrpSpPr>
          <p:cNvPr id="61" name="Grupp 60"/>
          <p:cNvGrpSpPr/>
          <p:nvPr/>
        </p:nvGrpSpPr>
        <p:grpSpPr>
          <a:xfrm>
            <a:off x="1043608" y="1772816"/>
            <a:ext cx="7128792" cy="2061810"/>
            <a:chOff x="1043608" y="1772816"/>
            <a:chExt cx="7128792" cy="2061810"/>
          </a:xfrm>
        </p:grpSpPr>
        <p:grpSp>
          <p:nvGrpSpPr>
            <p:cNvPr id="53" name="Grupp 52"/>
            <p:cNvGrpSpPr/>
            <p:nvPr/>
          </p:nvGrpSpPr>
          <p:grpSpPr>
            <a:xfrm>
              <a:off x="6300192" y="2060848"/>
              <a:ext cx="792087" cy="1568174"/>
              <a:chOff x="2843808" y="4149080"/>
              <a:chExt cx="792087" cy="1512168"/>
            </a:xfrm>
          </p:grpSpPr>
          <p:pic>
            <p:nvPicPr>
              <p:cNvPr id="32784" name="Picture 16" descr="logo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2843808" y="4149080"/>
                <a:ext cx="720080" cy="658610"/>
              </a:xfrm>
              <a:prstGeom prst="rect">
                <a:avLst/>
              </a:prstGeom>
              <a:noFill/>
            </p:spPr>
          </p:pic>
          <p:pic>
            <p:nvPicPr>
              <p:cNvPr id="32822" name="Picture 54" descr="https://media.licdn.com/mpr/mpr/shrink_120_120/p/1/000/0f5/10d/0a1b67b.jpg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2843808" y="4869160"/>
                <a:ext cx="792087" cy="792088"/>
              </a:xfrm>
              <a:prstGeom prst="rect">
                <a:avLst/>
              </a:prstGeom>
              <a:noFill/>
            </p:spPr>
          </p:pic>
        </p:grpSp>
        <p:grpSp>
          <p:nvGrpSpPr>
            <p:cNvPr id="54" name="Grupp 53"/>
            <p:cNvGrpSpPr/>
            <p:nvPr/>
          </p:nvGrpSpPr>
          <p:grpSpPr>
            <a:xfrm>
              <a:off x="4427984" y="2060848"/>
              <a:ext cx="1608178" cy="1568174"/>
              <a:chOff x="4211960" y="4221088"/>
              <a:chExt cx="1608178" cy="1512168"/>
            </a:xfrm>
          </p:grpSpPr>
          <p:pic>
            <p:nvPicPr>
              <p:cNvPr id="32788" name="Picture 20" descr="Arbetsterapeut Center för kommunikativt och kognitivt stöd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5292080" y="4941168"/>
                <a:ext cx="528058" cy="792088"/>
              </a:xfrm>
              <a:prstGeom prst="rect">
                <a:avLst/>
              </a:prstGeom>
              <a:noFill/>
            </p:spPr>
          </p:pic>
          <p:pic>
            <p:nvPicPr>
              <p:cNvPr id="32790" name="Picture 22" descr="https://encrypted-tbn1.gstatic.com/images?q=tbn:ANd9GcSnZB702f6llXswbvugRQSYZ7uR7t8gIVkEg7_n0bNHo3PFPN2Z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4644008" y="4941168"/>
                <a:ext cx="652307" cy="792088"/>
              </a:xfrm>
              <a:prstGeom prst="rect">
                <a:avLst/>
              </a:prstGeom>
              <a:noFill/>
            </p:spPr>
          </p:pic>
          <p:pic>
            <p:nvPicPr>
              <p:cNvPr id="32792" name="Picture 24" descr="https://encrypted-tbn1.gstatic.com/images?q=tbn:ANd9GcTpQVuEa0DL0Gfvxthr7qF8pj2m8WpibUIpubdXdfitEm4Wtjzjsg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4211960" y="4941168"/>
                <a:ext cx="432048" cy="775723"/>
              </a:xfrm>
              <a:prstGeom prst="rect">
                <a:avLst/>
              </a:prstGeom>
              <a:noFill/>
            </p:spPr>
          </p:pic>
          <p:grpSp>
            <p:nvGrpSpPr>
              <p:cNvPr id="49" name="Grupp 48"/>
              <p:cNvGrpSpPr/>
              <p:nvPr/>
            </p:nvGrpSpPr>
            <p:grpSpPr>
              <a:xfrm>
                <a:off x="4572000" y="4221088"/>
                <a:ext cx="792088" cy="648071"/>
                <a:chOff x="4067944" y="3717032"/>
                <a:chExt cx="792087" cy="811833"/>
              </a:xfrm>
            </p:grpSpPr>
            <p:pic>
              <p:nvPicPr>
                <p:cNvPr id="32812" name="Picture 44" descr="http://www.fks.org.se/wp-content/themes/FKStheme/img/fks.jpg"/>
                <p:cNvPicPr>
                  <a:picLocks noChangeAspect="1" noChangeArrowheads="1"/>
                </p:cNvPicPr>
                <p:nvPr/>
              </p:nvPicPr>
              <p:blipFill>
                <a:blip r:embed="rId11" cstate="print"/>
                <a:srcRect/>
                <a:stretch>
                  <a:fillRect/>
                </a:stretch>
              </p:blipFill>
              <p:spPr bwMode="auto">
                <a:xfrm>
                  <a:off x="4067944" y="3717032"/>
                  <a:ext cx="762000" cy="514351"/>
                </a:xfrm>
                <a:prstGeom prst="rect">
                  <a:avLst/>
                </a:prstGeom>
                <a:noFill/>
              </p:spPr>
            </p:pic>
            <p:sp>
              <p:nvSpPr>
                <p:cNvPr id="48" name="Rektangel 47"/>
                <p:cNvSpPr/>
                <p:nvPr/>
              </p:nvSpPr>
              <p:spPr>
                <a:xfrm>
                  <a:off x="4067944" y="4221088"/>
                  <a:ext cx="792087" cy="30777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sv-SE" sz="700" dirty="0" smtClean="0"/>
                    <a:t>Föreningen för Kognitivt Stöd</a:t>
                  </a:r>
                  <a:endParaRPr lang="sv-SE" sz="700" dirty="0"/>
                </a:p>
              </p:txBody>
            </p:sp>
          </p:grpSp>
        </p:grpSp>
        <p:grpSp>
          <p:nvGrpSpPr>
            <p:cNvPr id="64" name="Grupp 63"/>
            <p:cNvGrpSpPr/>
            <p:nvPr/>
          </p:nvGrpSpPr>
          <p:grpSpPr>
            <a:xfrm>
              <a:off x="7380312" y="1988840"/>
              <a:ext cx="648072" cy="1675707"/>
              <a:chOff x="6084168" y="3501008"/>
              <a:chExt cx="648072" cy="1615860"/>
            </a:xfrm>
          </p:grpSpPr>
          <p:pic>
            <p:nvPicPr>
              <p:cNvPr id="32818" name="Picture 50" descr="KTH:s logotyp"/>
              <p:cNvPicPr>
                <a:picLocks noChangeAspect="1" noChangeArrowheads="1"/>
              </p:cNvPicPr>
              <p:nvPr/>
            </p:nvPicPr>
            <p:blipFill>
              <a:blip r:embed="rId12" cstate="print"/>
              <a:srcRect/>
              <a:stretch>
                <a:fillRect/>
              </a:stretch>
            </p:blipFill>
            <p:spPr bwMode="auto">
              <a:xfrm>
                <a:off x="6084168" y="3501008"/>
                <a:ext cx="577272" cy="586741"/>
              </a:xfrm>
              <a:prstGeom prst="rect">
                <a:avLst/>
              </a:prstGeom>
              <a:noFill/>
            </p:spPr>
          </p:pic>
          <p:pic>
            <p:nvPicPr>
              <p:cNvPr id="32826" name="Picture 58" descr="Stefan Johansson. Foto"/>
              <p:cNvPicPr>
                <a:picLocks noChangeAspect="1" noChangeArrowheads="1"/>
              </p:cNvPicPr>
              <p:nvPr/>
            </p:nvPicPr>
            <p:blipFill>
              <a:blip r:embed="rId13" cstate="print"/>
              <a:srcRect/>
              <a:stretch>
                <a:fillRect/>
              </a:stretch>
            </p:blipFill>
            <p:spPr bwMode="auto">
              <a:xfrm>
                <a:off x="6084168" y="4293096"/>
                <a:ext cx="575405" cy="823772"/>
              </a:xfrm>
              <a:prstGeom prst="rect">
                <a:avLst/>
              </a:prstGeom>
              <a:noFill/>
            </p:spPr>
          </p:pic>
          <p:pic>
            <p:nvPicPr>
              <p:cNvPr id="32828" name="Picture 60" descr="Funka Nu, tillbaka till startsidan"/>
              <p:cNvPicPr>
                <a:picLocks noChangeAspect="1" noChangeArrowheads="1"/>
              </p:cNvPicPr>
              <p:nvPr/>
            </p:nvPicPr>
            <p:blipFill>
              <a:blip r:embed="rId14" cstate="print"/>
              <a:srcRect/>
              <a:stretch>
                <a:fillRect/>
              </a:stretch>
            </p:blipFill>
            <p:spPr bwMode="auto">
              <a:xfrm>
                <a:off x="6156176" y="4077072"/>
                <a:ext cx="576064" cy="166496"/>
              </a:xfrm>
              <a:prstGeom prst="rect">
                <a:avLst/>
              </a:prstGeom>
              <a:noFill/>
            </p:spPr>
          </p:pic>
        </p:grpSp>
        <p:grpSp>
          <p:nvGrpSpPr>
            <p:cNvPr id="62" name="Grupp 61"/>
            <p:cNvGrpSpPr/>
            <p:nvPr/>
          </p:nvGrpSpPr>
          <p:grpSpPr>
            <a:xfrm>
              <a:off x="2771800" y="2060849"/>
              <a:ext cx="1315347" cy="1584177"/>
              <a:chOff x="1115616" y="4293096"/>
              <a:chExt cx="1315347" cy="1527599"/>
            </a:xfrm>
          </p:grpSpPr>
          <p:pic>
            <p:nvPicPr>
              <p:cNvPr id="32810" name="Picture 42" descr="http://www.funkanu.com/PageFiles/2275/Hans-Hammarlund.jpg"/>
              <p:cNvPicPr>
                <a:picLocks noChangeAspect="1" noChangeArrowheads="1"/>
              </p:cNvPicPr>
              <p:nvPr/>
            </p:nvPicPr>
            <p:blipFill>
              <a:blip r:embed="rId15" cstate="print"/>
              <a:srcRect/>
              <a:stretch>
                <a:fillRect/>
              </a:stretch>
            </p:blipFill>
            <p:spPr bwMode="auto">
              <a:xfrm>
                <a:off x="1115616" y="5028607"/>
                <a:ext cx="616069" cy="792088"/>
              </a:xfrm>
              <a:prstGeom prst="rect">
                <a:avLst/>
              </a:prstGeom>
              <a:noFill/>
            </p:spPr>
          </p:pic>
          <p:pic>
            <p:nvPicPr>
              <p:cNvPr id="32814" name="Picture 46" descr="Handikappförbunden, tillbaka till startsidan"/>
              <p:cNvPicPr>
                <a:picLocks noChangeAspect="1" noChangeArrowheads="1"/>
              </p:cNvPicPr>
              <p:nvPr/>
            </p:nvPicPr>
            <p:blipFill>
              <a:blip r:embed="rId16" cstate="print"/>
              <a:srcRect/>
              <a:stretch>
                <a:fillRect/>
              </a:stretch>
            </p:blipFill>
            <p:spPr bwMode="auto">
              <a:xfrm>
                <a:off x="1187624" y="4293096"/>
                <a:ext cx="1152130" cy="717865"/>
              </a:xfrm>
              <a:prstGeom prst="rect">
                <a:avLst/>
              </a:prstGeom>
              <a:noFill/>
            </p:spPr>
          </p:pic>
          <p:pic>
            <p:nvPicPr>
              <p:cNvPr id="32832" name="Picture 64" descr="C:\Users\Hammarlund\Desktop\Anita Hilden 3.JPG"/>
              <p:cNvPicPr>
                <a:picLocks noChangeAspect="1" noChangeArrowheads="1"/>
              </p:cNvPicPr>
              <p:nvPr/>
            </p:nvPicPr>
            <p:blipFill>
              <a:blip r:embed="rId17" cstate="print"/>
              <a:srcRect/>
              <a:stretch>
                <a:fillRect/>
              </a:stretch>
            </p:blipFill>
            <p:spPr bwMode="auto">
              <a:xfrm>
                <a:off x="1691680" y="5013176"/>
                <a:ext cx="739283" cy="792088"/>
              </a:xfrm>
              <a:prstGeom prst="rect">
                <a:avLst/>
              </a:prstGeom>
              <a:noFill/>
            </p:spPr>
          </p:pic>
        </p:grpSp>
        <p:sp>
          <p:nvSpPr>
            <p:cNvPr id="51" name="Rektangel 50"/>
            <p:cNvSpPr/>
            <p:nvPr/>
          </p:nvSpPr>
          <p:spPr>
            <a:xfrm>
              <a:off x="1043608" y="1772816"/>
              <a:ext cx="7128792" cy="201622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grpSp>
          <p:nvGrpSpPr>
            <p:cNvPr id="52" name="Grupp 51"/>
            <p:cNvGrpSpPr/>
            <p:nvPr/>
          </p:nvGrpSpPr>
          <p:grpSpPr>
            <a:xfrm>
              <a:off x="1331640" y="2780928"/>
              <a:ext cx="1152128" cy="1053698"/>
              <a:chOff x="1259632" y="2780928"/>
              <a:chExt cx="1152128" cy="1053698"/>
            </a:xfrm>
          </p:grpSpPr>
          <p:grpSp>
            <p:nvGrpSpPr>
              <p:cNvPr id="44" name="Grupp 43"/>
              <p:cNvGrpSpPr/>
              <p:nvPr/>
            </p:nvGrpSpPr>
            <p:grpSpPr>
              <a:xfrm>
                <a:off x="1259632" y="2780928"/>
                <a:ext cx="1152128" cy="792088"/>
                <a:chOff x="-2073736" y="980728"/>
                <a:chExt cx="1034776" cy="720080"/>
              </a:xfrm>
            </p:grpSpPr>
            <p:pic>
              <p:nvPicPr>
                <p:cNvPr id="1026" name="Picture 2" descr="Joakim Falk"/>
                <p:cNvPicPr>
                  <a:picLocks noChangeAspect="1" noChangeArrowheads="1"/>
                </p:cNvPicPr>
                <p:nvPr/>
              </p:nvPicPr>
              <p:blipFill>
                <a:blip r:embed="rId18" cstate="print"/>
                <a:srcRect/>
                <a:stretch>
                  <a:fillRect/>
                </a:stretch>
              </p:blipFill>
              <p:spPr bwMode="auto">
                <a:xfrm>
                  <a:off x="-1548678" y="980729"/>
                  <a:ext cx="509718" cy="720079"/>
                </a:xfrm>
                <a:prstGeom prst="rect">
                  <a:avLst/>
                </a:prstGeom>
                <a:noFill/>
              </p:spPr>
            </p:pic>
            <p:pic>
              <p:nvPicPr>
                <p:cNvPr id="1027" name="Picture 3" descr="C:\Users\Hammarlund\Desktop\Karl-Erik Westman.JPG"/>
                <p:cNvPicPr>
                  <a:picLocks noChangeAspect="1" noChangeArrowheads="1"/>
                </p:cNvPicPr>
                <p:nvPr/>
              </p:nvPicPr>
              <p:blipFill>
                <a:blip r:embed="rId19" cstate="print"/>
                <a:srcRect/>
                <a:stretch>
                  <a:fillRect/>
                </a:stretch>
              </p:blipFill>
              <p:spPr bwMode="auto">
                <a:xfrm>
                  <a:off x="-2073736" y="980728"/>
                  <a:ext cx="552221" cy="720080"/>
                </a:xfrm>
                <a:prstGeom prst="rect">
                  <a:avLst/>
                </a:prstGeom>
                <a:noFill/>
              </p:spPr>
            </p:pic>
          </p:grpSp>
          <p:sp>
            <p:nvSpPr>
              <p:cNvPr id="45" name="textruta 44"/>
              <p:cNvSpPr txBox="1"/>
              <p:nvPr/>
            </p:nvSpPr>
            <p:spPr>
              <a:xfrm>
                <a:off x="1259632" y="3284984"/>
                <a:ext cx="648072" cy="5386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sv-SE" dirty="0" smtClean="0"/>
              </a:p>
              <a:p>
                <a:pPr algn="ctr"/>
                <a:r>
                  <a:rPr lang="sv-SE" sz="1100" dirty="0" smtClean="0"/>
                  <a:t>Ordf.</a:t>
                </a:r>
                <a:endParaRPr lang="sv-SE" sz="1100" dirty="0"/>
              </a:p>
            </p:txBody>
          </p:sp>
          <p:sp>
            <p:nvSpPr>
              <p:cNvPr id="50" name="textruta 49"/>
              <p:cNvSpPr txBox="1"/>
              <p:nvPr/>
            </p:nvSpPr>
            <p:spPr>
              <a:xfrm>
                <a:off x="1907704" y="3573016"/>
                <a:ext cx="504056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sv-SE" sz="1100" dirty="0" smtClean="0"/>
                  <a:t>Sekr.</a:t>
                </a:r>
                <a:endParaRPr lang="sv-SE" sz="1100" dirty="0"/>
              </a:p>
            </p:txBody>
          </p:sp>
        </p:grpSp>
      </p:grpSp>
      <p:pic>
        <p:nvPicPr>
          <p:cNvPr id="1030" name="Picture 6" descr="Logotyp till Myndigheten för delaktighet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1331640" y="2564904"/>
            <a:ext cx="576064" cy="216600"/>
          </a:xfrm>
          <a:prstGeom prst="rect">
            <a:avLst/>
          </a:prstGeom>
          <a:noFill/>
        </p:spPr>
      </p:pic>
      <p:pic>
        <p:nvPicPr>
          <p:cNvPr id="1040" name="Picture 16" descr="C:\Users\Hammarlund\Desktop\SIS.JPG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1979712" y="2348880"/>
            <a:ext cx="504056" cy="391641"/>
          </a:xfrm>
          <a:prstGeom prst="rect">
            <a:avLst/>
          </a:prstGeom>
          <a:noFill/>
        </p:spPr>
      </p:pic>
      <p:sp>
        <p:nvSpPr>
          <p:cNvPr id="57" name="Ellips 56"/>
          <p:cNvSpPr/>
          <p:nvPr/>
        </p:nvSpPr>
        <p:spPr>
          <a:xfrm>
            <a:off x="7164288" y="1772816"/>
            <a:ext cx="1008112" cy="2016224"/>
          </a:xfrm>
          <a:prstGeom prst="ellipse">
            <a:avLst/>
          </a:prstGeom>
          <a:noFill/>
          <a:ln w="952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143000"/>
          </a:xfrm>
        </p:spPr>
        <p:txBody>
          <a:bodyPr>
            <a:noAutofit/>
          </a:bodyPr>
          <a:lstStyle/>
          <a:p>
            <a:r>
              <a:rPr lang="sv-SE" sz="2400" b="1" dirty="0" smtClean="0"/>
              <a:t> </a:t>
            </a:r>
            <a:r>
              <a:rPr lang="sv-SE" sz="3200" dirty="0" smtClean="0"/>
              <a:t>ISO/TC 173/WG 10 </a:t>
            </a:r>
            <a:r>
              <a:rPr lang="sv-SE" sz="2000" dirty="0" smtClean="0"/>
              <a:t/>
            </a:r>
            <a:br>
              <a:rPr lang="sv-SE" sz="2000" dirty="0" smtClean="0"/>
            </a:br>
            <a:r>
              <a:rPr lang="sv-SE" sz="2000" dirty="0" smtClean="0"/>
              <a:t>  Startuppmöte i San Jose, CA USA, sep 2014 </a:t>
            </a:r>
            <a:br>
              <a:rPr lang="sv-SE" sz="2000" dirty="0" smtClean="0"/>
            </a:br>
            <a:r>
              <a:rPr lang="sv-SE" sz="2400" dirty="0" smtClean="0"/>
              <a:t>Svenska presentationer </a:t>
            </a:r>
            <a:endParaRPr lang="sv-SE" sz="3600" dirty="0"/>
          </a:p>
        </p:txBody>
      </p:sp>
      <p:pic>
        <p:nvPicPr>
          <p:cNvPr id="1027" name="Picture 3" descr="C:\Users\Hammarlund\Desktop\Anitas Redovisn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700808"/>
            <a:ext cx="2520280" cy="1813536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</p:pic>
      <p:pic>
        <p:nvPicPr>
          <p:cNvPr id="1029" name="Picture 5" descr="C:\Users\Hammarlund\Desktop\Gunnel Janeslätts presentati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3861048"/>
            <a:ext cx="3168352" cy="1780665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</p:pic>
      <p:grpSp>
        <p:nvGrpSpPr>
          <p:cNvPr id="8" name="Grupp 7"/>
          <p:cNvGrpSpPr/>
          <p:nvPr/>
        </p:nvGrpSpPr>
        <p:grpSpPr>
          <a:xfrm>
            <a:off x="4572000" y="1700808"/>
            <a:ext cx="2592288" cy="1872208"/>
            <a:chOff x="4644008" y="1772816"/>
            <a:chExt cx="2736305" cy="2331429"/>
          </a:xfrm>
        </p:grpSpPr>
        <p:pic>
          <p:nvPicPr>
            <p:cNvPr id="1028" name="Picture 4" descr="C:\Users\Hammarlund\Desktop\Stefans presentation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644009" y="1772816"/>
              <a:ext cx="2736304" cy="1537220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</p:pic>
        <p:pic>
          <p:nvPicPr>
            <p:cNvPr id="1026" name="Picture 2" descr="C:\Users\Hammarlund\Desktop\Stefan 2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644008" y="2564904"/>
              <a:ext cx="2736304" cy="1539341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</p:pic>
      </p:grpSp>
      <p:pic>
        <p:nvPicPr>
          <p:cNvPr id="15" name="Picture 3" descr="C:\Users\Hammarlund\Desktop\ISO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244408" y="404664"/>
            <a:ext cx="729544" cy="648072"/>
          </a:xfrm>
          <a:prstGeom prst="rect">
            <a:avLst/>
          </a:prstGeom>
          <a:noFill/>
        </p:spPr>
      </p:pic>
      <p:pic>
        <p:nvPicPr>
          <p:cNvPr id="16" name="Picture 2" descr="C:\Users\Hammarlund\Desktop\logo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9512" y="476672"/>
            <a:ext cx="792088" cy="922549"/>
          </a:xfrm>
          <a:prstGeom prst="rect">
            <a:avLst/>
          </a:prstGeom>
          <a:noFill/>
        </p:spPr>
      </p:pic>
      <p:grpSp>
        <p:nvGrpSpPr>
          <p:cNvPr id="17" name="Grupp 16"/>
          <p:cNvGrpSpPr/>
          <p:nvPr/>
        </p:nvGrpSpPr>
        <p:grpSpPr>
          <a:xfrm>
            <a:off x="251520" y="2060848"/>
            <a:ext cx="648072" cy="504056"/>
            <a:chOff x="1115616" y="1988840"/>
            <a:chExt cx="1152128" cy="997080"/>
          </a:xfrm>
        </p:grpSpPr>
        <p:pic>
          <p:nvPicPr>
            <p:cNvPr id="18" name="Picture 2" descr="http://upload.wikimedia.org/wikipedia/commons/thumb/4/4c/Flag_of_Sweden.svg/120px-Flag_of_Sweden.svg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115616" y="1988840"/>
              <a:ext cx="1143001" cy="714375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solid"/>
            </a:ln>
          </p:spPr>
        </p:pic>
        <p:sp>
          <p:nvSpPr>
            <p:cNvPr id="19" name="Rektangel 18"/>
            <p:cNvSpPr/>
            <p:nvPr/>
          </p:nvSpPr>
          <p:spPr>
            <a:xfrm>
              <a:off x="1115616" y="2708921"/>
              <a:ext cx="1152128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sv-SE" sz="1200" dirty="0" smtClean="0"/>
                <a:t>Sverige</a:t>
              </a:r>
              <a:endParaRPr lang="sv-SE" sz="1200" dirty="0"/>
            </a:p>
          </p:txBody>
        </p:sp>
      </p:grpSp>
      <p:grpSp>
        <p:nvGrpSpPr>
          <p:cNvPr id="25" name="Grupp 24"/>
          <p:cNvGrpSpPr/>
          <p:nvPr/>
        </p:nvGrpSpPr>
        <p:grpSpPr>
          <a:xfrm>
            <a:off x="4788024" y="3861048"/>
            <a:ext cx="2232247" cy="1800200"/>
            <a:chOff x="4788024" y="3645024"/>
            <a:chExt cx="2376265" cy="1944216"/>
          </a:xfrm>
        </p:grpSpPr>
        <p:pic>
          <p:nvPicPr>
            <p:cNvPr id="9" name="Picture 3" descr="\\Scandat\00rapport\FRAMTID.BMP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4860032" y="3933056"/>
              <a:ext cx="1666567" cy="16561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Rektangel 9"/>
            <p:cNvSpPr/>
            <p:nvPr/>
          </p:nvSpPr>
          <p:spPr>
            <a:xfrm>
              <a:off x="4932040" y="3645024"/>
              <a:ext cx="2160240" cy="2539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sv-SE" sz="1050" b="1" dirty="0" smtClean="0">
                  <a:latin typeface="Verdana" pitchFamily="34" charset="0"/>
                </a:rPr>
                <a:t>Get the Hang of Time</a:t>
              </a:r>
              <a:endParaRPr lang="sv-SE" sz="1050" b="1" dirty="0"/>
            </a:p>
          </p:txBody>
        </p:sp>
        <p:sp>
          <p:nvSpPr>
            <p:cNvPr id="11" name="Rektangel 10"/>
            <p:cNvSpPr/>
            <p:nvPr/>
          </p:nvSpPr>
          <p:spPr>
            <a:xfrm>
              <a:off x="4788024" y="3789040"/>
              <a:ext cx="2160240" cy="20005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sv-SE" sz="700" dirty="0" err="1" smtClean="0">
                  <a:latin typeface="Verdana" pitchFamily="34" charset="0"/>
                </a:rPr>
                <a:t>kerstin.aberg@trollreda.se</a:t>
              </a:r>
              <a:endParaRPr lang="sv-SE" sz="900" dirty="0"/>
            </a:p>
          </p:txBody>
        </p:sp>
        <p:pic>
          <p:nvPicPr>
            <p:cNvPr id="20" name="Picture 1029" descr="\\Färgdat\wfot\kvartur.jpg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 flipH="1">
              <a:off x="6516216" y="3933056"/>
              <a:ext cx="644838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21" name="Picture 1030" descr="\\Färgdat\wfot\Image29.jpg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6516216" y="4365104"/>
              <a:ext cx="648072" cy="61226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24" name="Bildobjekt 5" descr="schema.bmp"/>
            <p:cNvPicPr>
              <a:picLocks noChangeAspect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6516217" y="5013176"/>
              <a:ext cx="648072" cy="5401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7" name="Rektangel 26"/>
          <p:cNvSpPr/>
          <p:nvPr/>
        </p:nvSpPr>
        <p:spPr>
          <a:xfrm>
            <a:off x="4788024" y="3861048"/>
            <a:ext cx="2376264" cy="180020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0" name="Rektangel 29"/>
          <p:cNvSpPr/>
          <p:nvPr/>
        </p:nvSpPr>
        <p:spPr>
          <a:xfrm>
            <a:off x="8028384" y="6525344"/>
            <a:ext cx="865943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700" dirty="0" smtClean="0"/>
              <a:t>Hans Hammarlund</a:t>
            </a:r>
            <a:endParaRPr lang="sv-SE" sz="7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2302</TotalTime>
  <Words>453</Words>
  <Application>Microsoft Office PowerPoint</Application>
  <PresentationFormat>Bildspel på skärmen (4:3)</PresentationFormat>
  <Paragraphs>95</Paragraphs>
  <Slides>13</Slides>
  <Notes>5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13</vt:i4>
      </vt:variant>
    </vt:vector>
  </HeadingPairs>
  <TitlesOfParts>
    <vt:vector size="14" baseType="lpstr">
      <vt:lpstr>1_Office-tema</vt:lpstr>
      <vt:lpstr>Standarder</vt:lpstr>
      <vt:lpstr>Vad är en standard</vt:lpstr>
      <vt:lpstr>Formella standardiseringsorgan</vt:lpstr>
      <vt:lpstr>Branschstandarder</vt:lpstr>
      <vt:lpstr>Bild 5</vt:lpstr>
      <vt:lpstr>SIS/TK 536 Samordningsgrupp för tillgänglighet Samordnar svenska intressen inom standardiseringen och följer allt arbete som pågår nationellt och internationellt kopplat till tillgänglighet.</vt:lpstr>
      <vt:lpstr>ISO/TC 173/WG 10 Assistive products for persons with disability  - Guidelines on cognitive accessibility  - Time management on cognitive accessibility </vt:lpstr>
      <vt:lpstr>SIS/TK 344/AG 09  Hjälpmedel för personer med funktionsnedsättning    - Riktlinjer för kognitiv tillgänglighet  - Kognitiv tillgänglighet – Hantering av tid</vt:lpstr>
      <vt:lpstr> ISO/TC 173/WG 10    Startuppmöte i San Jose, CA USA, sep 2014  Svenska presentationer </vt:lpstr>
      <vt:lpstr>Bild 10</vt:lpstr>
      <vt:lpstr>Utarbetandet av standarder ska  kännetecknas av</vt:lpstr>
      <vt:lpstr>SIS/TK 536 samordnar svenska intressen inom standardiseringen på tillgänglighetsområdet </vt:lpstr>
      <vt:lpstr>Formella standardiseringsorgan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Kvalitet inom äldreboende och hemtjänst</dc:title>
  <dc:creator>Hasse</dc:creator>
  <cp:lastModifiedBy>Hasse</cp:lastModifiedBy>
  <cp:revision>213</cp:revision>
  <dcterms:created xsi:type="dcterms:W3CDTF">2013-03-07T13:35:29Z</dcterms:created>
  <dcterms:modified xsi:type="dcterms:W3CDTF">2014-09-25T15:07:44Z</dcterms:modified>
</cp:coreProperties>
</file>