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70" r:id="rId4"/>
    <p:sldId id="272" r:id="rId5"/>
    <p:sldId id="262" r:id="rId6"/>
    <p:sldId id="267" r:id="rId7"/>
    <p:sldId id="268" r:id="rId8"/>
    <p:sldId id="263" r:id="rId9"/>
    <p:sldId id="273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8277" autoAdjust="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C9E96-19E4-4D28-B6A8-0D9519611E78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29202-A03E-40D0-91C0-978664947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02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29202-A03E-40D0-91C0-97866494708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726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59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593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03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06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704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200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860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45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10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760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754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CC37-B98E-4178-86B6-18D95A6D41E1}" type="datetimeFigureOut">
              <a:rPr lang="sv-SE" smtClean="0"/>
              <a:t>2015-03-22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0003-FD9D-4893-98DA-7981277B4E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493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b="1" dirty="0" smtClean="0">
                <a:solidFill>
                  <a:srgbClr val="C00000"/>
                </a:solidFill>
              </a:rPr>
              <a:t>Utbildningen till kunskapsutvecklare inom Begripsamprojektet</a:t>
            </a:r>
            <a:br>
              <a:rPr lang="sv-SE" b="1" dirty="0" smtClean="0">
                <a:solidFill>
                  <a:srgbClr val="C00000"/>
                </a:solidFill>
              </a:rPr>
            </a:br>
            <a:r>
              <a:rPr lang="sv-SE" dirty="0" smtClean="0"/>
              <a:t>  </a:t>
            </a:r>
            <a:r>
              <a:rPr lang="sv-SE" sz="3100" b="1" dirty="0" smtClean="0"/>
              <a:t>En utbildning om hur man kan påverka </a:t>
            </a:r>
            <a:br>
              <a:rPr lang="sv-SE" sz="3100" b="1" dirty="0" smtClean="0"/>
            </a:br>
            <a:r>
              <a:rPr lang="sv-SE" sz="3100" b="1" dirty="0" smtClean="0"/>
              <a:t>kognitiv tillgängligheten till produkter, tjänster och processer </a:t>
            </a:r>
            <a:br>
              <a:rPr lang="sv-SE" sz="3100" b="1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99592" y="5589240"/>
            <a:ext cx="7520880" cy="936104"/>
          </a:xfrm>
        </p:spPr>
        <p:txBody>
          <a:bodyPr>
            <a:normAutofit/>
          </a:bodyPr>
          <a:lstStyle/>
          <a:p>
            <a:r>
              <a:rPr lang="sv-SE" sz="2000" dirty="0" smtClean="0"/>
              <a:t>Runö Folkhögskola, Begripsam-projektet</a:t>
            </a:r>
          </a:p>
          <a:p>
            <a:r>
              <a:rPr lang="sv-SE" sz="2000" dirty="0" smtClean="0"/>
              <a:t>Cissi Olsson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02210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049291"/>
          </a:xfrm>
        </p:spPr>
        <p:txBody>
          <a:bodyPr>
            <a:normAutofit/>
          </a:bodyPr>
          <a:lstStyle/>
          <a:p>
            <a:r>
              <a:rPr lang="sv-SE" dirty="0"/>
              <a:t>Övergripande mål för folkbildningen: </a:t>
            </a:r>
          </a:p>
          <a:p>
            <a:pPr marL="0" indent="0">
              <a:buNone/>
            </a:pPr>
            <a:r>
              <a:rPr lang="sv-SE" sz="2400" dirty="0"/>
              <a:t>Tillsammans med andra öka sin kunskap och bildning för personlig utveckling och delaktighet i samhället</a:t>
            </a:r>
          </a:p>
          <a:p>
            <a:endParaRPr lang="sv-SE" dirty="0"/>
          </a:p>
          <a:p>
            <a:r>
              <a:rPr lang="sv-SE" dirty="0"/>
              <a:t>Syfte/ mål för utbildningen </a:t>
            </a:r>
            <a:r>
              <a:rPr lang="sv-SE" dirty="0" smtClean="0"/>
              <a:t>inom Begripsam:</a:t>
            </a:r>
            <a:endParaRPr lang="sv-SE" dirty="0"/>
          </a:p>
          <a:p>
            <a:pPr marL="0" indent="0">
              <a:buNone/>
            </a:pPr>
            <a:r>
              <a:rPr lang="sv-SE" sz="2400" dirty="0"/>
              <a:t>Utbilda personer med egen erfarenhet av funktionsnedsättning till </a:t>
            </a:r>
            <a:r>
              <a:rPr lang="sv-SE" sz="2400" dirty="0" smtClean="0"/>
              <a:t>”tillgänglighetsambassadörer” </a:t>
            </a:r>
            <a:r>
              <a:rPr lang="sv-SE" sz="2400" dirty="0"/>
              <a:t>med fokus på digital tillgänglighet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01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Utveckla</a:t>
            </a:r>
            <a:r>
              <a:rPr lang="en-US" dirty="0" smtClean="0"/>
              <a:t> och </a:t>
            </a:r>
            <a:r>
              <a:rPr lang="en-US" dirty="0" err="1"/>
              <a:t>kunna</a:t>
            </a:r>
            <a:r>
              <a:rPr lang="en-US" dirty="0"/>
              <a:t> </a:t>
            </a:r>
            <a:r>
              <a:rPr lang="en-US" dirty="0" err="1"/>
              <a:t>förmedla</a:t>
            </a:r>
            <a:r>
              <a:rPr lang="en-US" dirty="0"/>
              <a:t> </a:t>
            </a:r>
            <a:r>
              <a:rPr lang="en-US" dirty="0" err="1"/>
              <a:t>kunskap</a:t>
            </a:r>
            <a:r>
              <a:rPr lang="en-US" dirty="0"/>
              <a:t> om </a:t>
            </a:r>
            <a:r>
              <a:rPr lang="en-US" dirty="0" err="1"/>
              <a:t>kognitiva</a:t>
            </a:r>
            <a:r>
              <a:rPr lang="en-US" dirty="0"/>
              <a:t> </a:t>
            </a:r>
            <a:r>
              <a:rPr lang="en-US" dirty="0" err="1" smtClean="0"/>
              <a:t>funktionsnedsättningar</a:t>
            </a:r>
            <a:r>
              <a:rPr lang="en-US" dirty="0" smtClean="0"/>
              <a:t> och </a:t>
            </a:r>
            <a:r>
              <a:rPr lang="en-US" dirty="0" err="1" smtClean="0"/>
              <a:t>behov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anpassningar</a:t>
            </a:r>
            <a:endParaRPr lang="en-US" dirty="0" smtClean="0"/>
          </a:p>
          <a:p>
            <a:r>
              <a:rPr lang="en-US" dirty="0" err="1"/>
              <a:t>Utveckla</a:t>
            </a:r>
            <a:r>
              <a:rPr lang="en-US" dirty="0"/>
              <a:t> </a:t>
            </a:r>
            <a:r>
              <a:rPr lang="en-US" dirty="0" err="1"/>
              <a:t>kunskap</a:t>
            </a:r>
            <a:r>
              <a:rPr lang="en-US" dirty="0"/>
              <a:t> om </a:t>
            </a:r>
            <a:r>
              <a:rPr lang="en-US" dirty="0" err="1"/>
              <a:t>tillgänglighet</a:t>
            </a:r>
            <a:r>
              <a:rPr lang="en-US" dirty="0"/>
              <a:t> </a:t>
            </a:r>
            <a:r>
              <a:rPr lang="en-US" dirty="0" err="1"/>
              <a:t>samt</a:t>
            </a:r>
            <a:r>
              <a:rPr lang="en-US" dirty="0"/>
              <a:t> </a:t>
            </a:r>
            <a:r>
              <a:rPr lang="en-US" dirty="0" err="1"/>
              <a:t>metoder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 smtClean="0"/>
              <a:t>testa</a:t>
            </a:r>
            <a:r>
              <a:rPr lang="en-US" dirty="0" smtClean="0"/>
              <a:t>, </a:t>
            </a:r>
            <a:r>
              <a:rPr lang="en-US" dirty="0" err="1" smtClean="0"/>
              <a:t>mäta</a:t>
            </a:r>
            <a:r>
              <a:rPr lang="en-US" dirty="0" smtClean="0"/>
              <a:t> och </a:t>
            </a:r>
            <a:r>
              <a:rPr lang="en-US" dirty="0" err="1" smtClean="0"/>
              <a:t>utvärdera</a:t>
            </a:r>
            <a:endParaRPr lang="en-US" dirty="0" smtClean="0"/>
          </a:p>
          <a:p>
            <a:r>
              <a:rPr lang="en-US" dirty="0" err="1"/>
              <a:t>Möta</a:t>
            </a:r>
            <a:r>
              <a:rPr lang="en-US" dirty="0"/>
              <a:t> </a:t>
            </a:r>
            <a:r>
              <a:rPr lang="en-US" dirty="0" err="1"/>
              <a:t>myndigheter</a:t>
            </a:r>
            <a:r>
              <a:rPr lang="en-US" dirty="0"/>
              <a:t> och </a:t>
            </a:r>
            <a:r>
              <a:rPr lang="en-US" dirty="0" err="1" smtClean="0"/>
              <a:t>tjänsteutvecklare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/>
              <a:t>kunskap</a:t>
            </a:r>
            <a:r>
              <a:rPr lang="en-US" dirty="0"/>
              <a:t> och </a:t>
            </a:r>
            <a:r>
              <a:rPr lang="en-US" dirty="0" err="1"/>
              <a:t>påverkan</a:t>
            </a:r>
            <a:r>
              <a:rPr lang="en-US" dirty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92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Kunskap om mig själv: 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Därför att:    ?                                     ?</a:t>
            </a:r>
            <a:r>
              <a:rPr lang="sv-SE" dirty="0"/>
              <a:t> 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Kombinerat </a:t>
            </a:r>
            <a:r>
              <a:rPr lang="sv-SE" dirty="0"/>
              <a:t>med generell </a:t>
            </a:r>
            <a:r>
              <a:rPr lang="sv-SE" dirty="0" smtClean="0"/>
              <a:t>kunskap ger:</a:t>
            </a:r>
          </a:p>
          <a:p>
            <a:r>
              <a:rPr lang="sv-SE" dirty="0" smtClean="0"/>
              <a:t>Förslag till anpassningar</a:t>
            </a:r>
          </a:p>
          <a:p>
            <a:r>
              <a:rPr lang="sv-SE" dirty="0" smtClean="0"/>
              <a:t>Ökad tillgänglighet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5040052" y="1506768"/>
            <a:ext cx="3384376" cy="1800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831014" y="1484784"/>
            <a:ext cx="3385543" cy="18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855345" y="2087850"/>
            <a:ext cx="30262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Det här funkar </a:t>
            </a:r>
            <a:r>
              <a:rPr lang="sv-SE" sz="2800" b="1" dirty="0" smtClean="0"/>
              <a:t>dåligt - </a:t>
            </a:r>
            <a:r>
              <a:rPr lang="sv-SE" sz="2800" dirty="0" smtClean="0"/>
              <a:t> för mig.</a:t>
            </a:r>
            <a:endParaRPr lang="sv-SE" sz="2800" dirty="0"/>
          </a:p>
        </p:txBody>
      </p:sp>
      <p:sp>
        <p:nvSpPr>
          <p:cNvPr id="7" name="textruta 6"/>
          <p:cNvSpPr txBox="1"/>
          <p:nvPr/>
        </p:nvSpPr>
        <p:spPr>
          <a:xfrm>
            <a:off x="5436096" y="2120746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Det här funkar </a:t>
            </a:r>
            <a:r>
              <a:rPr lang="sv-SE" sz="2800" b="1" dirty="0" smtClean="0"/>
              <a:t>bra</a:t>
            </a:r>
            <a:r>
              <a:rPr lang="sv-SE" sz="2800" dirty="0" smtClean="0"/>
              <a:t> -  för mig.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1366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360632"/>
              </p:ext>
            </p:extLst>
          </p:nvPr>
        </p:nvGraphicFramePr>
        <p:xfrm>
          <a:off x="323528" y="1211561"/>
          <a:ext cx="8229600" cy="4654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936104">
                <a:tc gridSpan="2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sv-SE" sz="2400" dirty="0" smtClean="0"/>
                        <a:t>Delmål: K</a:t>
                      </a:r>
                      <a:r>
                        <a:rPr lang="en-US" sz="2400" dirty="0" err="1" smtClean="0"/>
                        <a:t>ognitiva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funktionsnedsättningar</a:t>
                      </a:r>
                      <a:r>
                        <a:rPr lang="en-US" sz="2400" dirty="0" smtClean="0"/>
                        <a:t> och </a:t>
                      </a:r>
                      <a:r>
                        <a:rPr lang="en-US" sz="2400" dirty="0" err="1" smtClean="0"/>
                        <a:t>behov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av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anpassningar</a:t>
                      </a:r>
                      <a:r>
                        <a:rPr lang="en-US" sz="2400" dirty="0" smtClean="0"/>
                        <a:t> - </a:t>
                      </a:r>
                      <a:r>
                        <a:rPr lang="en-US" sz="2400" dirty="0" err="1" smtClean="0"/>
                        <a:t>utveckla</a:t>
                      </a:r>
                      <a:r>
                        <a:rPr lang="en-US" sz="2400" dirty="0" smtClean="0"/>
                        <a:t> och </a:t>
                      </a:r>
                      <a:r>
                        <a:rPr lang="en-US" sz="2400" dirty="0" err="1" smtClean="0"/>
                        <a:t>förmedla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kunskap</a:t>
                      </a:r>
                      <a:endParaRPr lang="sv-SE" sz="24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/>
                        <a:t>Kursinnehåll</a:t>
                      </a:r>
                    </a:p>
                    <a:p>
                      <a:pPr algn="l"/>
                      <a:r>
                        <a:rPr lang="sv-SE" sz="2000" b="0" dirty="0" smtClean="0"/>
                        <a:t>Olika funktionsnedsättningar:</a:t>
                      </a:r>
                    </a:p>
                    <a:p>
                      <a:pPr algn="l"/>
                      <a:r>
                        <a:rPr lang="sv-SE" sz="2000" b="0" dirty="0" smtClean="0"/>
                        <a:t>-   deltagares egna</a:t>
                      </a:r>
                      <a:r>
                        <a:rPr lang="sv-SE" sz="2000" b="0" baseline="0" dirty="0" smtClean="0"/>
                        <a:t> erfarenheter 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sv-SE" sz="2000" b="0" baseline="0" dirty="0" smtClean="0"/>
                        <a:t>fakta från professionella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sv-SE" sz="2000" b="0" baseline="0" dirty="0" smtClean="0"/>
                        <a:t>Individen som helhet</a:t>
                      </a:r>
                      <a:endParaRPr lang="sv-SE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/>
                        <a:t>Metod</a:t>
                      </a:r>
                    </a:p>
                    <a:p>
                      <a:pPr algn="ctr"/>
                      <a:r>
                        <a:rPr lang="sv-SE" sz="2000" b="0" dirty="0" smtClean="0"/>
                        <a:t>Föreläsningar/presentationer,</a:t>
                      </a:r>
                      <a:r>
                        <a:rPr lang="sv-SE" sz="2000" b="0" baseline="0" dirty="0" smtClean="0"/>
                        <a:t>  reflektion, frågor, diskussion</a:t>
                      </a:r>
                      <a:endParaRPr lang="sv-SE" sz="2000" b="1" dirty="0"/>
                    </a:p>
                  </a:txBody>
                  <a:tcPr/>
                </a:tc>
              </a:tr>
              <a:tr h="1984960">
                <a:tc gridSpan="2">
                  <a:txBody>
                    <a:bodyPr/>
                    <a:lstStyle/>
                    <a:p>
                      <a:pPr algn="ctr"/>
                      <a:r>
                        <a:rPr lang="sv-SE" sz="2400" b="1" dirty="0" smtClean="0"/>
                        <a:t>Resultat/erfarenheter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Lärorikt. Ökad förståelse o insikt.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Stärker självkänslan.</a:t>
                      </a:r>
                      <a:endParaRPr lang="sv-SE" sz="2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sv-SE" sz="2000" dirty="0" smtClean="0">
                          <a:effectLst/>
                        </a:rPr>
                        <a:t>Likheter och olikheter.  ”Kulturkrockar”. Tillgänglighet för alla – går det?</a:t>
                      </a:r>
                    </a:p>
                    <a:p>
                      <a:pPr algn="l"/>
                      <a:r>
                        <a:rPr lang="sv-SE" sz="2000" b="0" dirty="0" smtClean="0">
                          <a:effectLst/>
                        </a:rPr>
                        <a:t>Det behövs struktur o strategier för hur deltagarna</a:t>
                      </a:r>
                      <a:r>
                        <a:rPr lang="sv-SE" sz="2400" b="0" dirty="0" smtClean="0">
                          <a:effectLst/>
                        </a:rPr>
                        <a:t> </a:t>
                      </a:r>
                      <a:r>
                        <a:rPr lang="sv-SE" sz="2000" b="0" dirty="0" smtClean="0">
                          <a:effectLst/>
                        </a:rPr>
                        <a:t>framöver ska informera</a:t>
                      </a:r>
                      <a:r>
                        <a:rPr lang="sv-SE" sz="2000" b="0" baseline="0" dirty="0" smtClean="0">
                          <a:effectLst/>
                        </a:rPr>
                        <a:t> andra utanför och efter utbildningen. </a:t>
                      </a:r>
                      <a:endParaRPr lang="sv-SE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-28140" y="22690"/>
            <a:ext cx="8964488" cy="1296144"/>
          </a:xfrm>
        </p:spPr>
        <p:txBody>
          <a:bodyPr>
            <a:noAutofit/>
          </a:bodyPr>
          <a:lstStyle/>
          <a:p>
            <a:r>
              <a:rPr lang="sv-SE" sz="3200" b="1" dirty="0" smtClean="0">
                <a:solidFill>
                  <a:srgbClr val="C00000"/>
                </a:solidFill>
              </a:rPr>
              <a:t>Hur blir det en utbildning av det vi gör på Runö?</a:t>
            </a:r>
            <a:endParaRPr lang="sv-SE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924274"/>
              </p:ext>
            </p:extLst>
          </p:nvPr>
        </p:nvGraphicFramePr>
        <p:xfrm>
          <a:off x="179512" y="1061454"/>
          <a:ext cx="8712968" cy="58073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6484"/>
                <a:gridCol w="4356484"/>
              </a:tblGrid>
              <a:tr h="82071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dirty="0" smtClean="0"/>
                        <a:t>Delmål: </a:t>
                      </a:r>
                      <a:r>
                        <a:rPr lang="en-US" sz="2400" dirty="0" err="1" smtClean="0"/>
                        <a:t>Utveckla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kunskap</a:t>
                      </a:r>
                      <a:r>
                        <a:rPr lang="en-US" sz="2400" dirty="0" smtClean="0"/>
                        <a:t> om </a:t>
                      </a:r>
                      <a:r>
                        <a:rPr lang="en-US" sz="2400" dirty="0" err="1" smtClean="0"/>
                        <a:t>tillgänglighet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samt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metoder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för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att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testa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mäta</a:t>
                      </a:r>
                      <a:r>
                        <a:rPr lang="en-US" sz="2400" dirty="0" smtClean="0"/>
                        <a:t> och </a:t>
                      </a:r>
                      <a:r>
                        <a:rPr lang="en-US" sz="2400" dirty="0" err="1" smtClean="0"/>
                        <a:t>utvärdera</a:t>
                      </a:r>
                      <a:endParaRPr lang="sv-SE" sz="24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1" dirty="0" smtClean="0"/>
                    </a:p>
                  </a:txBody>
                  <a:tcPr/>
                </a:tc>
              </a:tr>
              <a:tr h="3144926"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/>
                        <a:t>Kursinnehåll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Information och tjänster på nätet,</a:t>
                      </a:r>
                      <a:r>
                        <a:rPr lang="sv-SE" sz="2000" baseline="0" dirty="0" smtClean="0">
                          <a:effectLst/>
                        </a:rPr>
                        <a:t> tjänsteutvecklare presenterar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aseline="0" dirty="0" smtClean="0">
                          <a:effectLst/>
                        </a:rPr>
                        <a:t> </a:t>
                      </a:r>
                      <a:r>
                        <a:rPr lang="sv-SE" sz="2000" dirty="0" smtClean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Kognitiv tillgänglighet i undervisning -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kontinuerlig förändring av formerna i kursen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sv-SE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Standardisering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sv-SE" sz="2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/>
                        <a:t>Metod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Tester, testformulär, verktyg för utvärdering, testöversikt, diskussion, workshops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dirty="0" smtClean="0">
                          <a:effectLst/>
                        </a:rPr>
                        <a:t>Schema/program, </a:t>
                      </a:r>
                      <a:r>
                        <a:rPr lang="sv-SE" sz="2000" dirty="0" err="1" smtClean="0">
                          <a:effectLst/>
                        </a:rPr>
                        <a:t>timetimer</a:t>
                      </a:r>
                      <a:r>
                        <a:rPr lang="sv-SE" sz="2000" dirty="0" smtClean="0">
                          <a:effectLst/>
                        </a:rPr>
                        <a:t>, lokalutformning, presentationsform mm.)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0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dirty="0" smtClean="0">
                          <a:effectLst/>
                        </a:rPr>
                        <a:t>Föreläsning, redovisning från möte, workshops</a:t>
                      </a:r>
                      <a:endParaRPr lang="sv-SE" sz="2400" b="1" dirty="0" smtClean="0"/>
                    </a:p>
                  </a:txBody>
                  <a:tcPr/>
                </a:tc>
              </a:tr>
              <a:tr h="1722997">
                <a:tc gridSpan="2">
                  <a:txBody>
                    <a:bodyPr/>
                    <a:lstStyle/>
                    <a:p>
                      <a:pPr algn="ctr"/>
                      <a:r>
                        <a:rPr lang="sv-SE" sz="2400" b="1" dirty="0" smtClean="0"/>
                        <a:t>Resultat/erfarenheter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Behov av olika anpassningar. Behov av olika sätt att utvärdera.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dirty="0" smtClean="0">
                          <a:effectLst/>
                        </a:rPr>
                        <a:t>En utmaning att hitta en pedagogik som funkar för olikheterna men där målet är gemensamt. Förslag på daglig sammanfattning funkade bra – dåligt.</a:t>
                      </a:r>
                      <a:endParaRPr lang="sv-SE" sz="24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sv-SE" sz="24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31" y="188640"/>
            <a:ext cx="8964488" cy="1008112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C00000"/>
                </a:solidFill>
              </a:rPr>
              <a:t>Hur blir det en utbildning av det vi gör på Runö?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9531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179853"/>
              </p:ext>
            </p:extLst>
          </p:nvPr>
        </p:nvGraphicFramePr>
        <p:xfrm>
          <a:off x="107504" y="1700809"/>
          <a:ext cx="8712968" cy="43835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6484"/>
                <a:gridCol w="4356484"/>
              </a:tblGrid>
              <a:tr h="93610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Delmål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Möta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myndigheter</a:t>
                      </a:r>
                      <a:r>
                        <a:rPr lang="en-US" sz="2400" dirty="0" smtClean="0"/>
                        <a:t> och </a:t>
                      </a:r>
                      <a:r>
                        <a:rPr lang="en-US" sz="2400" dirty="0" err="1" smtClean="0"/>
                        <a:t>tjänsteutvecklare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för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kunskap</a:t>
                      </a:r>
                      <a:r>
                        <a:rPr lang="en-US" sz="2400" dirty="0" smtClean="0"/>
                        <a:t> och </a:t>
                      </a:r>
                      <a:r>
                        <a:rPr lang="en-US" sz="2400" dirty="0" err="1" smtClean="0"/>
                        <a:t>påverkan</a:t>
                      </a:r>
                      <a:r>
                        <a:rPr lang="en-US" sz="2400" dirty="0" smtClean="0"/>
                        <a:t> </a:t>
                      </a:r>
                      <a:endParaRPr lang="sv-SE" sz="24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2000" dirty="0" smtClean="0">
                        <a:effectLst/>
                      </a:endParaRPr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/>
                        <a:t>Kursinnehåll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Myndigheter o tjänsteutvecklare presenterar</a:t>
                      </a:r>
                      <a:r>
                        <a:rPr lang="sv-SE" sz="2000" baseline="0" dirty="0" smtClean="0">
                          <a:effectLst/>
                        </a:rPr>
                        <a:t> verksamheter</a:t>
                      </a:r>
                      <a:endParaRPr lang="sv-SE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/>
                        <a:t>Metod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Presentation,</a:t>
                      </a:r>
                      <a:r>
                        <a:rPr lang="sv-SE" sz="2000" baseline="0" dirty="0" smtClean="0">
                          <a:effectLst/>
                        </a:rPr>
                        <a:t> frågor, diskussion, t</a:t>
                      </a:r>
                      <a:r>
                        <a:rPr lang="sv-SE" sz="2000" dirty="0" smtClean="0">
                          <a:effectLst/>
                        </a:rPr>
                        <a:t>ester, utvärdering, </a:t>
                      </a:r>
                    </a:p>
                  </a:txBody>
                  <a:tcPr/>
                </a:tc>
              </a:tr>
              <a:tr h="2007258">
                <a:tc gridSpan="2">
                  <a:txBody>
                    <a:bodyPr/>
                    <a:lstStyle/>
                    <a:p>
                      <a:pPr algn="ctr"/>
                      <a:r>
                        <a:rPr lang="sv-SE" sz="2400" b="1" dirty="0" smtClean="0"/>
                        <a:t>Resultat/erfarenheter</a:t>
                      </a:r>
                    </a:p>
                    <a:p>
                      <a:pPr algn="l"/>
                      <a:r>
                        <a:rPr lang="sv-SE" sz="2000" b="0" dirty="0" smtClean="0"/>
                        <a:t>Återkoppling från myndigheter och tjänsteutvecklare visar på att de fått ny insikt.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dirty="0" smtClean="0">
                          <a:effectLst/>
                        </a:rPr>
                        <a:t>Deltagare i utbildningen deltar och medverkar i föreläsningar, konferenser och möten utanför utbildningen. </a:t>
                      </a:r>
                      <a:endParaRPr lang="sv-SE" sz="20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/>
                      <a:endParaRPr lang="sv-SE" sz="20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sv-SE" sz="24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0" y="260648"/>
            <a:ext cx="8964612" cy="1242721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C00000"/>
                </a:solidFill>
              </a:rPr>
              <a:t>Hur blir det en utbildning av det vi gör på Runö?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0410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v-SE" sz="3200" b="1" dirty="0">
                <a:solidFill>
                  <a:srgbClr val="C00000"/>
                </a:solidFill>
              </a:rPr>
              <a:t>Utbildningen innebär att:</a:t>
            </a:r>
            <a:br>
              <a:rPr lang="sv-SE" sz="3200" b="1" dirty="0">
                <a:solidFill>
                  <a:srgbClr val="C00000"/>
                </a:solidFill>
              </a:rPr>
            </a:br>
            <a:endParaRPr lang="sv-SE" sz="3200" b="1" dirty="0">
              <a:solidFill>
                <a:srgbClr val="C0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 smtClean="0"/>
              <a:t>den är inte en färdig utbildning vid projektets start utan den växer fram under projektet</a:t>
            </a:r>
          </a:p>
          <a:p>
            <a:r>
              <a:rPr lang="sv-SE" sz="2000" dirty="0" smtClean="0"/>
              <a:t>deltagarna har flera roller:</a:t>
            </a:r>
          </a:p>
          <a:p>
            <a:pPr marL="0" indent="0">
              <a:buNone/>
            </a:pPr>
            <a:r>
              <a:rPr lang="sv-SE" sz="2000" dirty="0" smtClean="0"/>
              <a:t>  - lära av varandra och andra föreläsare (elevroll)</a:t>
            </a:r>
          </a:p>
          <a:p>
            <a:pPr marL="0" indent="0">
              <a:buNone/>
            </a:pPr>
            <a:r>
              <a:rPr lang="sv-SE" sz="2000" dirty="0" smtClean="0"/>
              <a:t>  - lära ut till andra deltagare, ledare och externa aktörer (expertroll)</a:t>
            </a:r>
          </a:p>
          <a:p>
            <a:pPr marL="263525" indent="-263525">
              <a:buNone/>
            </a:pPr>
            <a:r>
              <a:rPr lang="sv-SE" sz="2000" dirty="0" smtClean="0"/>
              <a:t>  - lära sig själva genom praxis; att presentera/föreläsa, testa  och utvärdera (elev- och expertroll)   </a:t>
            </a:r>
          </a:p>
          <a:p>
            <a:pPr marL="0" indent="0">
              <a:buNone/>
            </a:pPr>
            <a:r>
              <a:rPr lang="sv-SE" sz="2000" dirty="0" smtClean="0"/>
              <a:t>  - påverkan på externa aktörer (påverkansroll)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- påverkan på utbildningen internt (påverkansroll)</a:t>
            </a:r>
          </a:p>
          <a:p>
            <a:r>
              <a:rPr lang="sv-SE" sz="2000" dirty="0" smtClean="0"/>
              <a:t>ledarna har flera roller: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- tillhandahålla innehåll i utbildningen (lärarroll)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- organisera och omorganisera utbildningen (administrations/organisationsroll)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- lära av deltagarna och andra föreläsare (elevroll)</a:t>
            </a:r>
          </a:p>
          <a:p>
            <a:pPr marL="0" indent="0">
              <a:buNone/>
            </a:pPr>
            <a:r>
              <a:rPr lang="sv-SE" sz="2000" dirty="0" smtClean="0"/>
              <a:t>  - lära ut till deltagare och andra ledare (expertroll)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816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marL="0" indent="0" algn="ctr">
              <a:buNone/>
            </a:pPr>
            <a:r>
              <a:rPr lang="sv-SE" dirty="0" smtClean="0"/>
              <a:t>Hur ska en framtida utbildning se ut?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15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539</Words>
  <Application>Microsoft Office PowerPoint</Application>
  <PresentationFormat>Bildspel på skärmen (4:3)</PresentationFormat>
  <Paragraphs>85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Office-tema</vt:lpstr>
      <vt:lpstr>  Utbildningen till kunskapsutvecklare inom Begripsamprojektet   En utbildning om hur man kan påverka  kognitiv tillgängligheten till produkter, tjänster och processer   </vt:lpstr>
      <vt:lpstr>PowerPoint-presentation</vt:lpstr>
      <vt:lpstr>Delmål</vt:lpstr>
      <vt:lpstr>PowerPoint-presentation</vt:lpstr>
      <vt:lpstr>Hur blir det en utbildning av det vi gör på Runö?</vt:lpstr>
      <vt:lpstr>Hur blir det en utbildning av det vi gör på Runö?</vt:lpstr>
      <vt:lpstr>Hur blir det en utbildning av det vi gör på Runö?</vt:lpstr>
      <vt:lpstr>Utbildningen innebär att: </vt:lpstr>
      <vt:lpstr>PowerPoint-presentation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Mål för utbildningen till tillgänglighetsambassadörer</dc:title>
  <dc:creator>cissi</dc:creator>
  <cp:lastModifiedBy>Torbjörn Lundgren</cp:lastModifiedBy>
  <cp:revision>28</cp:revision>
  <dcterms:created xsi:type="dcterms:W3CDTF">2015-03-07T08:50:20Z</dcterms:created>
  <dcterms:modified xsi:type="dcterms:W3CDTF">2015-03-22T15:53:41Z</dcterms:modified>
</cp:coreProperties>
</file>