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5" r:id="rId7"/>
    <p:sldId id="264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77855" y="1614130"/>
            <a:ext cx="8915399" cy="2262781"/>
          </a:xfrm>
        </p:spPr>
        <p:txBody>
          <a:bodyPr/>
          <a:lstStyle/>
          <a:p>
            <a:r>
              <a:rPr lang="sv-SE" dirty="0" smtClean="0"/>
              <a:t>Med brukarna i centrum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277855" y="3876909"/>
            <a:ext cx="8915399" cy="1126283"/>
          </a:xfrm>
        </p:spPr>
        <p:txBody>
          <a:bodyPr>
            <a:normAutofit/>
          </a:bodyPr>
          <a:lstStyle/>
          <a:p>
            <a:r>
              <a:rPr lang="sv-SE" sz="2400" dirty="0" smtClean="0"/>
              <a:t>- kort om Begripsam</a:t>
            </a:r>
            <a:endParaRPr lang="sv-SE" sz="2400" dirty="0"/>
          </a:p>
        </p:txBody>
      </p:sp>
      <p:sp>
        <p:nvSpPr>
          <p:cNvPr id="4" name="textruta 3"/>
          <p:cNvSpPr txBox="1"/>
          <p:nvPr/>
        </p:nvSpPr>
        <p:spPr>
          <a:xfrm>
            <a:off x="3902297" y="772079"/>
            <a:ext cx="762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Finansiärer: </a:t>
            </a:r>
            <a:r>
              <a:rPr lang="sv-SE" dirty="0" smtClean="0"/>
              <a:t>Arvsfonden, Konsumentverket, PTS, </a:t>
            </a:r>
            <a:r>
              <a:rPr lang="sv-SE" dirty="0" err="1" smtClean="0"/>
              <a:t>Vinnova</a:t>
            </a:r>
            <a:r>
              <a:rPr lang="sv-SE" dirty="0" smtClean="0"/>
              <a:t>, SKA-rådet</a:t>
            </a:r>
            <a:endParaRPr lang="sv-SE" dirty="0"/>
          </a:p>
        </p:txBody>
      </p:sp>
      <p:sp>
        <p:nvSpPr>
          <p:cNvPr id="6" name="Shape 75"/>
          <p:cNvSpPr/>
          <p:nvPr/>
        </p:nvSpPr>
        <p:spPr>
          <a:xfrm>
            <a:off x="4143012" y="5819138"/>
            <a:ext cx="645594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defRPr sz="1800"/>
            </a:pPr>
            <a:r>
              <a:rPr sz="1400">
                <a:solidFill>
                  <a:srgbClr val="FFFFFF"/>
                </a:solidFill>
              </a:rPr>
              <a:t>UD2014 </a:t>
            </a:r>
            <a:r>
              <a:rPr sz="14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The web and cognitive disabilities  18th of June 2014</a:t>
            </a:r>
          </a:p>
        </p:txBody>
      </p:sp>
      <p:pic>
        <p:nvPicPr>
          <p:cNvPr id="7" name="image3.png" descr="Begripsam_04_mas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7855" y="4729453"/>
            <a:ext cx="8089638" cy="141023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77"/>
          <p:cNvSpPr/>
          <p:nvPr/>
        </p:nvSpPr>
        <p:spPr>
          <a:xfrm>
            <a:off x="5031762" y="5819138"/>
            <a:ext cx="467845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>
              <a:defRPr sz="1800"/>
            </a:pPr>
            <a:r>
              <a:rPr lang="sv-SE" sz="1400" dirty="0" smtClean="0">
                <a:solidFill>
                  <a:srgbClr val="FFFFFF"/>
                </a:solidFill>
                <a:sym typeface="Arial Bold"/>
              </a:rPr>
              <a:t>Dialogseminariet ”Kan man mäta begriplighet”  3 oktober 2014</a:t>
            </a:r>
            <a:endParaRPr sz="14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6" y="6413679"/>
            <a:ext cx="376368" cy="376368"/>
          </a:xfrm>
          <a:prstGeom prst="rect">
            <a:avLst/>
          </a:prstGeom>
        </p:spPr>
      </p:pic>
      <p:grpSp>
        <p:nvGrpSpPr>
          <p:cNvPr id="10" name="Group 80"/>
          <p:cNvGrpSpPr/>
          <p:nvPr/>
        </p:nvGrpSpPr>
        <p:grpSpPr>
          <a:xfrm rot="600000">
            <a:off x="2581873" y="595003"/>
            <a:ext cx="684495" cy="723483"/>
            <a:chOff x="-215899" y="-139699"/>
            <a:chExt cx="2131853" cy="2258853"/>
          </a:xfrm>
        </p:grpSpPr>
        <p:pic>
          <p:nvPicPr>
            <p:cNvPr id="11" name="PI_TG_006_P-filtered.png"/>
            <p:cNvPicPr/>
            <p:nvPr/>
          </p:nvPicPr>
          <p:blipFill>
            <a:blip r:embed="rId4">
              <a:extLst/>
            </a:blip>
            <a:srcRect l="5202" t="5202" r="5202" b="5202"/>
            <a:stretch>
              <a:fillRect/>
            </a:stretch>
          </p:blipFill>
          <p:spPr>
            <a:xfrm>
              <a:off x="-1" y="0"/>
              <a:ext cx="1700055" cy="17000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" name="Bildobjekt 11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15901" y="-139700"/>
              <a:ext cx="2131855" cy="2258854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63957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782" y="2671015"/>
            <a:ext cx="3636818" cy="2088573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439" y="0"/>
            <a:ext cx="8550562" cy="264651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782" y="4759587"/>
            <a:ext cx="3603682" cy="2430921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4" y="2671015"/>
            <a:ext cx="3463636" cy="2083587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541" y="2671015"/>
            <a:ext cx="3432257" cy="2064068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017" y="4779107"/>
            <a:ext cx="3521983" cy="2259385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952" y="4707872"/>
            <a:ext cx="2903412" cy="2201844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931737" y="1408804"/>
            <a:ext cx="23086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Autismspektrum</a:t>
            </a:r>
          </a:p>
          <a:p>
            <a:r>
              <a:rPr lang="sv-SE" dirty="0" err="1" smtClean="0"/>
              <a:t>Asbergers</a:t>
            </a:r>
            <a:endParaRPr lang="sv-SE" dirty="0" smtClean="0"/>
          </a:p>
          <a:p>
            <a:r>
              <a:rPr lang="sv-SE" dirty="0" smtClean="0"/>
              <a:t>ADHD</a:t>
            </a:r>
          </a:p>
          <a:p>
            <a:r>
              <a:rPr lang="sv-SE" dirty="0" smtClean="0"/>
              <a:t>Utvecklingsstörning</a:t>
            </a:r>
          </a:p>
          <a:p>
            <a:r>
              <a:rPr lang="sv-SE" dirty="0" smtClean="0"/>
              <a:t>Dyslexi</a:t>
            </a:r>
          </a:p>
          <a:p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763422" y="240095"/>
            <a:ext cx="2476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dirty="0" smtClean="0"/>
              <a:t>Funktion är viktigare</a:t>
            </a:r>
          </a:p>
          <a:p>
            <a:pPr algn="r"/>
            <a:r>
              <a:rPr lang="sv-SE" dirty="0" smtClean="0"/>
              <a:t>än diagnos</a:t>
            </a:r>
            <a:endParaRPr lang="sv-SE" dirty="0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6" y="6413679"/>
            <a:ext cx="376368" cy="37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3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764405" y="592428"/>
            <a:ext cx="2468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dirty="0" smtClean="0"/>
              <a:t>Tre spår</a:t>
            </a:r>
            <a:endParaRPr lang="sv-SE" sz="4800" dirty="0"/>
          </a:p>
        </p:txBody>
      </p:sp>
      <p:grpSp>
        <p:nvGrpSpPr>
          <p:cNvPr id="9" name="Grupp 8"/>
          <p:cNvGrpSpPr/>
          <p:nvPr/>
        </p:nvGrpSpPr>
        <p:grpSpPr>
          <a:xfrm>
            <a:off x="1476570" y="1730547"/>
            <a:ext cx="2756781" cy="2339177"/>
            <a:chOff x="1476570" y="1730547"/>
            <a:chExt cx="2756781" cy="2339177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570" y="1730547"/>
              <a:ext cx="2756781" cy="1737723"/>
            </a:xfrm>
            <a:prstGeom prst="rect">
              <a:avLst/>
            </a:prstGeom>
          </p:spPr>
        </p:pic>
        <p:sp>
          <p:nvSpPr>
            <p:cNvPr id="6" name="textruta 5"/>
            <p:cNvSpPr txBox="1"/>
            <p:nvPr/>
          </p:nvSpPr>
          <p:spPr>
            <a:xfrm>
              <a:off x="2021983" y="3700392"/>
              <a:ext cx="1306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U</a:t>
              </a:r>
              <a:r>
                <a:rPr lang="sv-SE" dirty="0" smtClean="0"/>
                <a:t>tbildning</a:t>
              </a:r>
              <a:endParaRPr lang="sv-SE" dirty="0"/>
            </a:p>
          </p:txBody>
        </p:sp>
      </p:grpSp>
      <p:grpSp>
        <p:nvGrpSpPr>
          <p:cNvPr id="10" name="Grupp 9"/>
          <p:cNvGrpSpPr/>
          <p:nvPr/>
        </p:nvGrpSpPr>
        <p:grpSpPr>
          <a:xfrm>
            <a:off x="4985151" y="1716405"/>
            <a:ext cx="2316964" cy="2326299"/>
            <a:chOff x="4740453" y="1730546"/>
            <a:chExt cx="2316964" cy="2326299"/>
          </a:xfrm>
        </p:grpSpPr>
        <p:pic>
          <p:nvPicPr>
            <p:cNvPr id="1026" name="Picture 2" descr="Nyhetsbrevet testa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453" y="1730546"/>
              <a:ext cx="2316964" cy="1737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ruta 6"/>
            <p:cNvSpPr txBox="1"/>
            <p:nvPr/>
          </p:nvSpPr>
          <p:spPr>
            <a:xfrm>
              <a:off x="5087156" y="3687513"/>
              <a:ext cx="1346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Utveckling</a:t>
              </a:r>
              <a:endParaRPr lang="sv-SE" dirty="0"/>
            </a:p>
          </p:txBody>
        </p:sp>
      </p:grpSp>
      <p:grpSp>
        <p:nvGrpSpPr>
          <p:cNvPr id="11" name="Grupp 10"/>
          <p:cNvGrpSpPr/>
          <p:nvPr/>
        </p:nvGrpSpPr>
        <p:grpSpPr>
          <a:xfrm>
            <a:off x="8681801" y="1730547"/>
            <a:ext cx="3064143" cy="2312157"/>
            <a:chOff x="7564519" y="1744688"/>
            <a:chExt cx="3064143" cy="2312157"/>
          </a:xfrm>
        </p:grpSpPr>
        <p:pic>
          <p:nvPicPr>
            <p:cNvPr id="1028" name="Picture 4" descr="https://scontent-b-fra.xx.fbcdn.net/hphotos-xpa1/v/t1.0-9/10645326_10202799309043879_1365565574887935836_n.jpg?oh=f73a6396851f25151ffa302a6085de46&amp;oe=54BE10A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4519" y="1744688"/>
              <a:ext cx="3064143" cy="1723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ruta 7"/>
            <p:cNvSpPr txBox="1"/>
            <p:nvPr/>
          </p:nvSpPr>
          <p:spPr>
            <a:xfrm>
              <a:off x="8137032" y="3687513"/>
              <a:ext cx="1919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Standardisering</a:t>
              </a:r>
              <a:endParaRPr lang="sv-SE" dirty="0"/>
            </a:p>
          </p:txBody>
        </p:sp>
      </p:grpSp>
      <p:sp>
        <p:nvSpPr>
          <p:cNvPr id="12" name="textruta 11"/>
          <p:cNvSpPr txBox="1"/>
          <p:nvPr/>
        </p:nvSpPr>
        <p:spPr>
          <a:xfrm>
            <a:off x="1416104" y="4276391"/>
            <a:ext cx="283763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Kunskap 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D</a:t>
            </a:r>
            <a:r>
              <a:rPr lang="sv-SE" sz="1400" dirty="0" smtClean="0"/>
              <a:t>e egna förutsättningarna </a:t>
            </a:r>
            <a:br>
              <a:rPr lang="sv-SE" sz="1400" dirty="0" smtClean="0"/>
            </a:br>
            <a:r>
              <a:rPr lang="sv-SE" sz="1400" dirty="0" smtClean="0"/>
              <a:t>i förhållande till andras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Hur man presenterar och </a:t>
            </a:r>
            <a:br>
              <a:rPr lang="sv-SE" sz="1400" dirty="0" smtClean="0"/>
            </a:br>
            <a:r>
              <a:rPr lang="sv-SE" sz="1400" dirty="0" smtClean="0"/>
              <a:t>beskriver sina behov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Hur man medverkar i </a:t>
            </a:r>
            <a:br>
              <a:rPr lang="sv-SE" sz="1400" dirty="0" smtClean="0"/>
            </a:br>
            <a:r>
              <a:rPr lang="sv-SE" sz="1400" dirty="0" smtClean="0"/>
              <a:t>utvecklingsprocesser</a:t>
            </a:r>
          </a:p>
          <a:p>
            <a:endParaRPr lang="sv-SE" sz="1400" dirty="0"/>
          </a:p>
        </p:txBody>
      </p:sp>
      <p:sp>
        <p:nvSpPr>
          <p:cNvPr id="14" name="textruta 13"/>
          <p:cNvSpPr txBox="1"/>
          <p:nvPr/>
        </p:nvSpPr>
        <p:spPr>
          <a:xfrm>
            <a:off x="4985151" y="4261948"/>
            <a:ext cx="30428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Medverkar vid: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P</a:t>
            </a:r>
            <a:r>
              <a:rPr lang="sv-SE" sz="1400" dirty="0" smtClean="0"/>
              <a:t>rodukt och tjänsteutveckling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Rådgivning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K</a:t>
            </a:r>
            <a:r>
              <a:rPr lang="sv-SE" sz="1400" dirty="0" smtClean="0"/>
              <a:t>ravställning</a:t>
            </a:r>
            <a:endParaRPr lang="sv-SE" sz="1400" dirty="0"/>
          </a:p>
        </p:txBody>
      </p:sp>
      <p:sp>
        <p:nvSpPr>
          <p:cNvPr id="15" name="textruta 14"/>
          <p:cNvSpPr txBox="1"/>
          <p:nvPr/>
        </p:nvSpPr>
        <p:spPr>
          <a:xfrm>
            <a:off x="4985151" y="5281410"/>
            <a:ext cx="32496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Även utveckling av </a:t>
            </a:r>
            <a:r>
              <a:rPr lang="sv-SE" sz="1400" dirty="0" smtClean="0"/>
              <a:t>nya verktyg för </a:t>
            </a:r>
            <a:br>
              <a:rPr lang="sv-SE" sz="1400" dirty="0" smtClean="0"/>
            </a:br>
            <a:r>
              <a:rPr lang="sv-SE" sz="1400" dirty="0" smtClean="0"/>
              <a:t>att få fram behov hos personer </a:t>
            </a:r>
            <a:br>
              <a:rPr lang="sv-SE" sz="1400" dirty="0" smtClean="0"/>
            </a:br>
            <a:r>
              <a:rPr lang="sv-SE" sz="1400" dirty="0" smtClean="0"/>
              <a:t>med olika kognitiva förutsättningar</a:t>
            </a:r>
            <a:endParaRPr lang="sv-SE" sz="1400" dirty="0"/>
          </a:p>
        </p:txBody>
      </p:sp>
      <p:sp>
        <p:nvSpPr>
          <p:cNvPr id="16" name="textruta 15"/>
          <p:cNvSpPr txBox="1"/>
          <p:nvPr/>
        </p:nvSpPr>
        <p:spPr>
          <a:xfrm>
            <a:off x="8681801" y="4276391"/>
            <a:ext cx="329288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Medverka vid standardisering</a:t>
            </a:r>
            <a:r>
              <a:rPr lang="sv-SE" sz="1400" dirty="0" smtClean="0"/>
              <a:t> </a:t>
            </a:r>
            <a:br>
              <a:rPr lang="sv-SE" sz="1400" dirty="0" smtClean="0"/>
            </a:br>
            <a:r>
              <a:rPr lang="sv-SE" sz="1400" dirty="0" smtClean="0"/>
              <a:t>genom att: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Ta fram vetenskapligt och </a:t>
            </a:r>
            <a:br>
              <a:rPr lang="sv-SE" sz="1400" dirty="0" smtClean="0"/>
            </a:br>
            <a:r>
              <a:rPr lang="sv-SE" sz="1400" dirty="0" smtClean="0"/>
              <a:t>erfarenhetsbaserat underlag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Finna arbetsformer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Precisera behoven i förhållande </a:t>
            </a:r>
            <a:br>
              <a:rPr lang="sv-SE" sz="1400" dirty="0" smtClean="0"/>
            </a:br>
            <a:r>
              <a:rPr lang="sv-SE" sz="1400" dirty="0" smtClean="0"/>
              <a:t>till nationellt och internationellt </a:t>
            </a:r>
            <a:br>
              <a:rPr lang="sv-SE" sz="1400" dirty="0" smtClean="0"/>
            </a:br>
            <a:r>
              <a:rPr lang="sv-SE" sz="1400" dirty="0" smtClean="0"/>
              <a:t>standardiseringsarbete</a:t>
            </a:r>
            <a:endParaRPr lang="sv-SE" sz="1400" dirty="0"/>
          </a:p>
        </p:txBody>
      </p:sp>
      <p:pic>
        <p:nvPicPr>
          <p:cNvPr id="17" name="Bildobjekt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6" y="6413679"/>
            <a:ext cx="376368" cy="37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3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764405" y="592428"/>
            <a:ext cx="2468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dirty="0" smtClean="0"/>
              <a:t>Tre spår</a:t>
            </a:r>
            <a:endParaRPr lang="sv-SE" sz="4800" dirty="0"/>
          </a:p>
        </p:txBody>
      </p:sp>
      <p:grpSp>
        <p:nvGrpSpPr>
          <p:cNvPr id="9" name="Grupp 8"/>
          <p:cNvGrpSpPr/>
          <p:nvPr/>
        </p:nvGrpSpPr>
        <p:grpSpPr>
          <a:xfrm>
            <a:off x="1496959" y="1742769"/>
            <a:ext cx="2756781" cy="2339177"/>
            <a:chOff x="1476570" y="1730547"/>
            <a:chExt cx="2756781" cy="2339177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570" y="1730547"/>
              <a:ext cx="2756781" cy="173772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6" name="textruta 5"/>
            <p:cNvSpPr txBox="1"/>
            <p:nvPr/>
          </p:nvSpPr>
          <p:spPr>
            <a:xfrm>
              <a:off x="2021983" y="3700392"/>
              <a:ext cx="130676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v-SE" dirty="0"/>
                <a:t>U</a:t>
              </a:r>
              <a:r>
                <a:rPr lang="sv-SE" dirty="0" smtClean="0"/>
                <a:t>tbildning</a:t>
              </a:r>
              <a:endParaRPr lang="sv-SE" dirty="0"/>
            </a:p>
          </p:txBody>
        </p:sp>
      </p:grpSp>
      <p:grpSp>
        <p:nvGrpSpPr>
          <p:cNvPr id="10" name="Grupp 9"/>
          <p:cNvGrpSpPr/>
          <p:nvPr/>
        </p:nvGrpSpPr>
        <p:grpSpPr>
          <a:xfrm>
            <a:off x="5000494" y="1742769"/>
            <a:ext cx="2316964" cy="2326299"/>
            <a:chOff x="4740453" y="1730546"/>
            <a:chExt cx="2316964" cy="2326299"/>
          </a:xfrm>
        </p:grpSpPr>
        <p:pic>
          <p:nvPicPr>
            <p:cNvPr id="1026" name="Picture 2" descr="Nyhetsbrevet testa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453" y="1730546"/>
              <a:ext cx="2316964" cy="1737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ruta 6"/>
            <p:cNvSpPr txBox="1"/>
            <p:nvPr/>
          </p:nvSpPr>
          <p:spPr>
            <a:xfrm>
              <a:off x="5087156" y="3687513"/>
              <a:ext cx="1346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Utveckling</a:t>
              </a:r>
              <a:endParaRPr lang="sv-SE" dirty="0"/>
            </a:p>
          </p:txBody>
        </p:sp>
      </p:grpSp>
      <p:grpSp>
        <p:nvGrpSpPr>
          <p:cNvPr id="11" name="Grupp 10"/>
          <p:cNvGrpSpPr/>
          <p:nvPr/>
        </p:nvGrpSpPr>
        <p:grpSpPr>
          <a:xfrm>
            <a:off x="8681801" y="1730547"/>
            <a:ext cx="3064143" cy="2312157"/>
            <a:chOff x="7564519" y="1744688"/>
            <a:chExt cx="3064143" cy="2312157"/>
          </a:xfrm>
        </p:grpSpPr>
        <p:pic>
          <p:nvPicPr>
            <p:cNvPr id="1028" name="Picture 4" descr="https://scontent-b-fra.xx.fbcdn.net/hphotos-xpa1/v/t1.0-9/10645326_10202799309043879_1365565574887935836_n.jpg?oh=f73a6396851f25151ffa302a6085de46&amp;oe=54BE10A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4519" y="1744688"/>
              <a:ext cx="3064143" cy="1723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ruta 7"/>
            <p:cNvSpPr txBox="1"/>
            <p:nvPr/>
          </p:nvSpPr>
          <p:spPr>
            <a:xfrm>
              <a:off x="8137032" y="3687513"/>
              <a:ext cx="1919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Standardisering</a:t>
              </a:r>
              <a:endParaRPr lang="sv-SE" dirty="0"/>
            </a:p>
          </p:txBody>
        </p:sp>
      </p:grpSp>
      <p:sp>
        <p:nvSpPr>
          <p:cNvPr id="12" name="textruta 11"/>
          <p:cNvSpPr txBox="1"/>
          <p:nvPr/>
        </p:nvSpPr>
        <p:spPr>
          <a:xfrm>
            <a:off x="1416104" y="4276391"/>
            <a:ext cx="283763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Kunskap 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D</a:t>
            </a:r>
            <a:r>
              <a:rPr lang="sv-SE" sz="1400" dirty="0" smtClean="0"/>
              <a:t>e egna förutsättningarna </a:t>
            </a:r>
            <a:br>
              <a:rPr lang="sv-SE" sz="1400" dirty="0" smtClean="0"/>
            </a:br>
            <a:r>
              <a:rPr lang="sv-SE" sz="1400" dirty="0" smtClean="0"/>
              <a:t>i förhållande till andras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Hur man presenterar och </a:t>
            </a:r>
            <a:br>
              <a:rPr lang="sv-SE" sz="1400" dirty="0" smtClean="0"/>
            </a:br>
            <a:r>
              <a:rPr lang="sv-SE" sz="1400" dirty="0" smtClean="0"/>
              <a:t>beskriver sina behov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Hur man medverkar i </a:t>
            </a:r>
            <a:br>
              <a:rPr lang="sv-SE" sz="1400" dirty="0" smtClean="0"/>
            </a:br>
            <a:r>
              <a:rPr lang="sv-SE" sz="1400" dirty="0" smtClean="0"/>
              <a:t>utvecklingsprocesser</a:t>
            </a:r>
          </a:p>
          <a:p>
            <a:endParaRPr lang="sv-SE" sz="1400" dirty="0"/>
          </a:p>
        </p:txBody>
      </p:sp>
      <p:sp>
        <p:nvSpPr>
          <p:cNvPr id="14" name="textruta 13"/>
          <p:cNvSpPr txBox="1"/>
          <p:nvPr/>
        </p:nvSpPr>
        <p:spPr>
          <a:xfrm>
            <a:off x="4985151" y="4261948"/>
            <a:ext cx="30428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Medverkar vid: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P</a:t>
            </a:r>
            <a:r>
              <a:rPr lang="sv-SE" sz="1400" dirty="0" smtClean="0"/>
              <a:t>rodukt och tjänsteutveckling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Rådgivning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K</a:t>
            </a:r>
            <a:r>
              <a:rPr lang="sv-SE" sz="1400" dirty="0" smtClean="0"/>
              <a:t>ravställning</a:t>
            </a:r>
            <a:endParaRPr lang="sv-SE" sz="1400" dirty="0"/>
          </a:p>
        </p:txBody>
      </p:sp>
      <p:sp>
        <p:nvSpPr>
          <p:cNvPr id="15" name="textruta 14"/>
          <p:cNvSpPr txBox="1"/>
          <p:nvPr/>
        </p:nvSpPr>
        <p:spPr>
          <a:xfrm>
            <a:off x="4985151" y="5281410"/>
            <a:ext cx="32496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Även utveckling av </a:t>
            </a:r>
            <a:r>
              <a:rPr lang="sv-SE" sz="1400" dirty="0" smtClean="0"/>
              <a:t>nya verktyg för </a:t>
            </a:r>
            <a:br>
              <a:rPr lang="sv-SE" sz="1400" dirty="0" smtClean="0"/>
            </a:br>
            <a:r>
              <a:rPr lang="sv-SE" sz="1400" dirty="0" smtClean="0"/>
              <a:t>att få fram behov hos personer </a:t>
            </a:r>
            <a:br>
              <a:rPr lang="sv-SE" sz="1400" dirty="0" smtClean="0"/>
            </a:br>
            <a:r>
              <a:rPr lang="sv-SE" sz="1400" dirty="0" smtClean="0"/>
              <a:t>med olika kognitiva förutsättningar</a:t>
            </a:r>
            <a:endParaRPr lang="sv-SE" sz="1400" dirty="0"/>
          </a:p>
        </p:txBody>
      </p:sp>
      <p:sp>
        <p:nvSpPr>
          <p:cNvPr id="16" name="textruta 15"/>
          <p:cNvSpPr txBox="1"/>
          <p:nvPr/>
        </p:nvSpPr>
        <p:spPr>
          <a:xfrm>
            <a:off x="8681801" y="4276391"/>
            <a:ext cx="329288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Medverka vid standardisering</a:t>
            </a:r>
            <a:r>
              <a:rPr lang="sv-SE" sz="1400" dirty="0" smtClean="0"/>
              <a:t> </a:t>
            </a:r>
            <a:br>
              <a:rPr lang="sv-SE" sz="1400" dirty="0" smtClean="0"/>
            </a:br>
            <a:r>
              <a:rPr lang="sv-SE" sz="1400" dirty="0" smtClean="0"/>
              <a:t>genom att: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Ta fram vetenskapligt och </a:t>
            </a:r>
            <a:br>
              <a:rPr lang="sv-SE" sz="1400" dirty="0" smtClean="0"/>
            </a:br>
            <a:r>
              <a:rPr lang="sv-SE" sz="1400" dirty="0" smtClean="0"/>
              <a:t>erfarenhetsbaserat underlag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Finna arbetsformer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Precisera behoven i förhållande </a:t>
            </a:r>
            <a:br>
              <a:rPr lang="sv-SE" sz="1400" dirty="0" smtClean="0"/>
            </a:br>
            <a:r>
              <a:rPr lang="sv-SE" sz="1400" dirty="0" smtClean="0"/>
              <a:t>till nationellt och internationellt </a:t>
            </a:r>
            <a:br>
              <a:rPr lang="sv-SE" sz="1400" dirty="0" smtClean="0"/>
            </a:br>
            <a:r>
              <a:rPr lang="sv-SE" sz="1400" dirty="0" smtClean="0"/>
              <a:t>standardiseringsarbete</a:t>
            </a:r>
            <a:endParaRPr lang="sv-SE" sz="1400" dirty="0"/>
          </a:p>
        </p:txBody>
      </p:sp>
      <p:pic>
        <p:nvPicPr>
          <p:cNvPr id="17" name="Bildobjekt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6" y="6413679"/>
            <a:ext cx="376368" cy="376368"/>
          </a:xfrm>
          <a:prstGeom prst="rect">
            <a:avLst/>
          </a:prstGeom>
        </p:spPr>
      </p:pic>
      <p:sp>
        <p:nvSpPr>
          <p:cNvPr id="2" name="Ellips 1"/>
          <p:cNvSpPr/>
          <p:nvPr/>
        </p:nvSpPr>
        <p:spPr>
          <a:xfrm>
            <a:off x="1544864" y="1819603"/>
            <a:ext cx="1305267" cy="12457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3" name="Rak pil 12"/>
          <p:cNvCxnSpPr/>
          <p:nvPr/>
        </p:nvCxnSpPr>
        <p:spPr>
          <a:xfrm flipV="1">
            <a:off x="2898036" y="2231546"/>
            <a:ext cx="2936094" cy="21093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 20"/>
          <p:cNvCxnSpPr>
            <a:stCxn id="2" idx="6"/>
          </p:cNvCxnSpPr>
          <p:nvPr/>
        </p:nvCxnSpPr>
        <p:spPr>
          <a:xfrm flipV="1">
            <a:off x="2850131" y="2231546"/>
            <a:ext cx="7092359" cy="21093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7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764405" y="592428"/>
            <a:ext cx="2468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dirty="0" smtClean="0"/>
              <a:t>Tre spår</a:t>
            </a:r>
            <a:endParaRPr lang="sv-SE" sz="4800" dirty="0"/>
          </a:p>
        </p:txBody>
      </p:sp>
      <p:grpSp>
        <p:nvGrpSpPr>
          <p:cNvPr id="9" name="Grupp 8"/>
          <p:cNvGrpSpPr/>
          <p:nvPr/>
        </p:nvGrpSpPr>
        <p:grpSpPr>
          <a:xfrm>
            <a:off x="1496959" y="1742769"/>
            <a:ext cx="2756781" cy="2339177"/>
            <a:chOff x="1476570" y="1730547"/>
            <a:chExt cx="2756781" cy="2339177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570" y="1730547"/>
              <a:ext cx="2756781" cy="1737723"/>
            </a:xfrm>
            <a:prstGeom prst="rect">
              <a:avLst/>
            </a:prstGeom>
          </p:spPr>
        </p:pic>
        <p:sp>
          <p:nvSpPr>
            <p:cNvPr id="6" name="textruta 5"/>
            <p:cNvSpPr txBox="1"/>
            <p:nvPr/>
          </p:nvSpPr>
          <p:spPr>
            <a:xfrm>
              <a:off x="2021983" y="3700392"/>
              <a:ext cx="1306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U</a:t>
              </a:r>
              <a:r>
                <a:rPr lang="sv-SE" dirty="0" smtClean="0"/>
                <a:t>tbildning</a:t>
              </a:r>
              <a:endParaRPr lang="sv-SE" dirty="0"/>
            </a:p>
          </p:txBody>
        </p:sp>
      </p:grpSp>
      <p:grpSp>
        <p:nvGrpSpPr>
          <p:cNvPr id="10" name="Grupp 9"/>
          <p:cNvGrpSpPr/>
          <p:nvPr/>
        </p:nvGrpSpPr>
        <p:grpSpPr>
          <a:xfrm>
            <a:off x="5000494" y="1742769"/>
            <a:ext cx="2316964" cy="2326299"/>
            <a:chOff x="4740453" y="1730546"/>
            <a:chExt cx="2316964" cy="2326299"/>
          </a:xfrm>
        </p:grpSpPr>
        <p:pic>
          <p:nvPicPr>
            <p:cNvPr id="1026" name="Picture 2" descr="Nyhetsbrevet testa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453" y="1730546"/>
              <a:ext cx="2316964" cy="1737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ruta 6"/>
            <p:cNvSpPr txBox="1"/>
            <p:nvPr/>
          </p:nvSpPr>
          <p:spPr>
            <a:xfrm>
              <a:off x="5087156" y="3687513"/>
              <a:ext cx="1346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Utveckling</a:t>
              </a:r>
              <a:endParaRPr lang="sv-SE" dirty="0"/>
            </a:p>
          </p:txBody>
        </p:sp>
      </p:grpSp>
      <p:grpSp>
        <p:nvGrpSpPr>
          <p:cNvPr id="11" name="Grupp 10"/>
          <p:cNvGrpSpPr/>
          <p:nvPr/>
        </p:nvGrpSpPr>
        <p:grpSpPr>
          <a:xfrm>
            <a:off x="8681801" y="1730547"/>
            <a:ext cx="3064143" cy="2312157"/>
            <a:chOff x="7564519" y="1744688"/>
            <a:chExt cx="3064143" cy="2312157"/>
          </a:xfrm>
        </p:grpSpPr>
        <p:pic>
          <p:nvPicPr>
            <p:cNvPr id="1028" name="Picture 4" descr="https://scontent-b-fra.xx.fbcdn.net/hphotos-xpa1/v/t1.0-9/10645326_10202799309043879_1365565574887935836_n.jpg?oh=f73a6396851f25151ffa302a6085de46&amp;oe=54BE10A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4519" y="1744688"/>
              <a:ext cx="3064143" cy="1723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ruta 7"/>
            <p:cNvSpPr txBox="1"/>
            <p:nvPr/>
          </p:nvSpPr>
          <p:spPr>
            <a:xfrm>
              <a:off x="8137032" y="3687513"/>
              <a:ext cx="1919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Standardisering</a:t>
              </a:r>
              <a:endParaRPr lang="sv-SE" dirty="0"/>
            </a:p>
          </p:txBody>
        </p:sp>
      </p:grpSp>
      <p:sp>
        <p:nvSpPr>
          <p:cNvPr id="12" name="textruta 11"/>
          <p:cNvSpPr txBox="1"/>
          <p:nvPr/>
        </p:nvSpPr>
        <p:spPr>
          <a:xfrm>
            <a:off x="1416104" y="4276391"/>
            <a:ext cx="283763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Kunskap 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D</a:t>
            </a:r>
            <a:r>
              <a:rPr lang="sv-SE" sz="1400" dirty="0" smtClean="0"/>
              <a:t>e egna förutsättningarna </a:t>
            </a:r>
            <a:br>
              <a:rPr lang="sv-SE" sz="1400" dirty="0" smtClean="0"/>
            </a:br>
            <a:r>
              <a:rPr lang="sv-SE" sz="1400" dirty="0" smtClean="0"/>
              <a:t>i förhållande till andras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Hur man presenterar och </a:t>
            </a:r>
            <a:br>
              <a:rPr lang="sv-SE" sz="1400" dirty="0" smtClean="0"/>
            </a:br>
            <a:r>
              <a:rPr lang="sv-SE" sz="1400" dirty="0" smtClean="0"/>
              <a:t>beskriver sina behov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Hur man medverkar i </a:t>
            </a:r>
            <a:br>
              <a:rPr lang="sv-SE" sz="1400" dirty="0" smtClean="0"/>
            </a:br>
            <a:r>
              <a:rPr lang="sv-SE" sz="1400" dirty="0" smtClean="0"/>
              <a:t>utvecklingsprocesser</a:t>
            </a:r>
          </a:p>
          <a:p>
            <a:endParaRPr lang="sv-SE" sz="1400" dirty="0"/>
          </a:p>
        </p:txBody>
      </p:sp>
      <p:sp>
        <p:nvSpPr>
          <p:cNvPr id="14" name="textruta 13"/>
          <p:cNvSpPr txBox="1"/>
          <p:nvPr/>
        </p:nvSpPr>
        <p:spPr>
          <a:xfrm>
            <a:off x="4985151" y="4261948"/>
            <a:ext cx="30428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Medverkar vid: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P</a:t>
            </a:r>
            <a:r>
              <a:rPr lang="sv-SE" sz="1400" dirty="0" smtClean="0"/>
              <a:t>rodukt och tjänsteutveckling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Rådgivning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K</a:t>
            </a:r>
            <a:r>
              <a:rPr lang="sv-SE" sz="1400" dirty="0" smtClean="0"/>
              <a:t>ravställning</a:t>
            </a:r>
            <a:endParaRPr lang="sv-SE" sz="1400" dirty="0"/>
          </a:p>
        </p:txBody>
      </p:sp>
      <p:sp>
        <p:nvSpPr>
          <p:cNvPr id="15" name="textruta 14"/>
          <p:cNvSpPr txBox="1"/>
          <p:nvPr/>
        </p:nvSpPr>
        <p:spPr>
          <a:xfrm>
            <a:off x="4985151" y="5281410"/>
            <a:ext cx="32496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Även utveckling av </a:t>
            </a:r>
            <a:r>
              <a:rPr lang="sv-SE" sz="1400" dirty="0" smtClean="0"/>
              <a:t>nya verktyg för </a:t>
            </a:r>
            <a:br>
              <a:rPr lang="sv-SE" sz="1400" dirty="0" smtClean="0"/>
            </a:br>
            <a:r>
              <a:rPr lang="sv-SE" sz="1400" dirty="0" smtClean="0"/>
              <a:t>att få fram behov hos personer </a:t>
            </a:r>
            <a:br>
              <a:rPr lang="sv-SE" sz="1400" dirty="0" smtClean="0"/>
            </a:br>
            <a:r>
              <a:rPr lang="sv-SE" sz="1400" dirty="0" smtClean="0"/>
              <a:t>med olika kognitiva förutsättningar</a:t>
            </a:r>
            <a:endParaRPr lang="sv-SE" sz="1400" dirty="0"/>
          </a:p>
        </p:txBody>
      </p:sp>
      <p:sp>
        <p:nvSpPr>
          <p:cNvPr id="16" name="textruta 15"/>
          <p:cNvSpPr txBox="1"/>
          <p:nvPr/>
        </p:nvSpPr>
        <p:spPr>
          <a:xfrm>
            <a:off x="8681801" y="4276391"/>
            <a:ext cx="329288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Medverka vid standardisering</a:t>
            </a:r>
            <a:r>
              <a:rPr lang="sv-SE" sz="1400" dirty="0" smtClean="0"/>
              <a:t> </a:t>
            </a:r>
            <a:br>
              <a:rPr lang="sv-SE" sz="1400" dirty="0" smtClean="0"/>
            </a:br>
            <a:r>
              <a:rPr lang="sv-SE" sz="1400" dirty="0" smtClean="0"/>
              <a:t>genom att: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Ta fram vetenskapligt och </a:t>
            </a:r>
            <a:br>
              <a:rPr lang="sv-SE" sz="1400" dirty="0" smtClean="0"/>
            </a:br>
            <a:r>
              <a:rPr lang="sv-SE" sz="1400" dirty="0" smtClean="0"/>
              <a:t>erfarenhetsbaserat underlag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Finna arbetsformer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Precisera behoven i förhållande </a:t>
            </a:r>
            <a:br>
              <a:rPr lang="sv-SE" sz="1400" dirty="0" smtClean="0"/>
            </a:br>
            <a:r>
              <a:rPr lang="sv-SE" sz="1400" dirty="0" smtClean="0"/>
              <a:t>till nationellt och internationellt </a:t>
            </a:r>
            <a:br>
              <a:rPr lang="sv-SE" sz="1400" dirty="0" smtClean="0"/>
            </a:br>
            <a:r>
              <a:rPr lang="sv-SE" sz="1400" dirty="0" smtClean="0"/>
              <a:t>standardiseringsarbete</a:t>
            </a:r>
            <a:endParaRPr lang="sv-SE" sz="1400" dirty="0"/>
          </a:p>
        </p:txBody>
      </p:sp>
      <p:pic>
        <p:nvPicPr>
          <p:cNvPr id="17" name="Bildobjekt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6" y="6413679"/>
            <a:ext cx="376368" cy="376368"/>
          </a:xfrm>
          <a:prstGeom prst="rect">
            <a:avLst/>
          </a:prstGeom>
        </p:spPr>
      </p:pic>
      <p:sp>
        <p:nvSpPr>
          <p:cNvPr id="2" name="Ellips 1"/>
          <p:cNvSpPr/>
          <p:nvPr/>
        </p:nvSpPr>
        <p:spPr>
          <a:xfrm>
            <a:off x="5388774" y="1944289"/>
            <a:ext cx="1305267" cy="12457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3" name="Rak pil 12"/>
          <p:cNvCxnSpPr/>
          <p:nvPr/>
        </p:nvCxnSpPr>
        <p:spPr>
          <a:xfrm>
            <a:off x="2695756" y="2446986"/>
            <a:ext cx="2693018" cy="9209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 20"/>
          <p:cNvCxnSpPr>
            <a:stCxn id="2" idx="6"/>
          </p:cNvCxnSpPr>
          <p:nvPr/>
        </p:nvCxnSpPr>
        <p:spPr>
          <a:xfrm>
            <a:off x="6694041" y="2567164"/>
            <a:ext cx="3441632" cy="9100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8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764405" y="592428"/>
            <a:ext cx="2468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dirty="0" smtClean="0"/>
              <a:t>Tre spår</a:t>
            </a:r>
            <a:endParaRPr lang="sv-SE" sz="4800" dirty="0"/>
          </a:p>
        </p:txBody>
      </p:sp>
      <p:grpSp>
        <p:nvGrpSpPr>
          <p:cNvPr id="9" name="Grupp 8"/>
          <p:cNvGrpSpPr/>
          <p:nvPr/>
        </p:nvGrpSpPr>
        <p:grpSpPr>
          <a:xfrm>
            <a:off x="1496959" y="1742769"/>
            <a:ext cx="2756781" cy="2339177"/>
            <a:chOff x="1476570" y="1730547"/>
            <a:chExt cx="2756781" cy="2339177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570" y="1730547"/>
              <a:ext cx="2756781" cy="1737723"/>
            </a:xfrm>
            <a:prstGeom prst="rect">
              <a:avLst/>
            </a:prstGeom>
          </p:spPr>
        </p:pic>
        <p:sp>
          <p:nvSpPr>
            <p:cNvPr id="6" name="textruta 5"/>
            <p:cNvSpPr txBox="1"/>
            <p:nvPr/>
          </p:nvSpPr>
          <p:spPr>
            <a:xfrm>
              <a:off x="2021983" y="3700392"/>
              <a:ext cx="1306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U</a:t>
              </a:r>
              <a:r>
                <a:rPr lang="sv-SE" dirty="0" smtClean="0"/>
                <a:t>tbildning</a:t>
              </a:r>
              <a:endParaRPr lang="sv-SE" dirty="0"/>
            </a:p>
          </p:txBody>
        </p:sp>
      </p:grpSp>
      <p:grpSp>
        <p:nvGrpSpPr>
          <p:cNvPr id="10" name="Grupp 9"/>
          <p:cNvGrpSpPr/>
          <p:nvPr/>
        </p:nvGrpSpPr>
        <p:grpSpPr>
          <a:xfrm>
            <a:off x="5000494" y="1742769"/>
            <a:ext cx="2316964" cy="2326299"/>
            <a:chOff x="4740453" y="1730546"/>
            <a:chExt cx="2316964" cy="2326299"/>
          </a:xfrm>
        </p:grpSpPr>
        <p:pic>
          <p:nvPicPr>
            <p:cNvPr id="1026" name="Picture 2" descr="Nyhetsbrevet testa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453" y="1730546"/>
              <a:ext cx="2316964" cy="1737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ruta 6"/>
            <p:cNvSpPr txBox="1"/>
            <p:nvPr/>
          </p:nvSpPr>
          <p:spPr>
            <a:xfrm>
              <a:off x="5087156" y="3687513"/>
              <a:ext cx="1346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Utveckling</a:t>
              </a:r>
              <a:endParaRPr lang="sv-SE" dirty="0"/>
            </a:p>
          </p:txBody>
        </p:sp>
      </p:grpSp>
      <p:grpSp>
        <p:nvGrpSpPr>
          <p:cNvPr id="11" name="Grupp 10"/>
          <p:cNvGrpSpPr/>
          <p:nvPr/>
        </p:nvGrpSpPr>
        <p:grpSpPr>
          <a:xfrm>
            <a:off x="8681801" y="1730547"/>
            <a:ext cx="3064143" cy="2312157"/>
            <a:chOff x="7564519" y="1744688"/>
            <a:chExt cx="3064143" cy="2312157"/>
          </a:xfrm>
        </p:grpSpPr>
        <p:pic>
          <p:nvPicPr>
            <p:cNvPr id="1028" name="Picture 4" descr="https://scontent-b-fra.xx.fbcdn.net/hphotos-xpa1/v/t1.0-9/10645326_10202799309043879_1365565574887935836_n.jpg?oh=f73a6396851f25151ffa302a6085de46&amp;oe=54BE10A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4519" y="1744688"/>
              <a:ext cx="3064143" cy="1723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ruta 7"/>
            <p:cNvSpPr txBox="1"/>
            <p:nvPr/>
          </p:nvSpPr>
          <p:spPr>
            <a:xfrm>
              <a:off x="8137032" y="3687513"/>
              <a:ext cx="1919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Standardisering</a:t>
              </a:r>
              <a:endParaRPr lang="sv-SE" dirty="0"/>
            </a:p>
          </p:txBody>
        </p:sp>
      </p:grpSp>
      <p:sp>
        <p:nvSpPr>
          <p:cNvPr id="12" name="textruta 11"/>
          <p:cNvSpPr txBox="1"/>
          <p:nvPr/>
        </p:nvSpPr>
        <p:spPr>
          <a:xfrm>
            <a:off x="1416104" y="4276391"/>
            <a:ext cx="283763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Kunskap 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D</a:t>
            </a:r>
            <a:r>
              <a:rPr lang="sv-SE" sz="1400" dirty="0" smtClean="0"/>
              <a:t>e egna förutsättningarna </a:t>
            </a:r>
            <a:br>
              <a:rPr lang="sv-SE" sz="1400" dirty="0" smtClean="0"/>
            </a:br>
            <a:r>
              <a:rPr lang="sv-SE" sz="1400" dirty="0" smtClean="0"/>
              <a:t>i förhållande till andras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Hur man presenterar och </a:t>
            </a:r>
            <a:br>
              <a:rPr lang="sv-SE" sz="1400" dirty="0" smtClean="0"/>
            </a:br>
            <a:r>
              <a:rPr lang="sv-SE" sz="1400" dirty="0" smtClean="0"/>
              <a:t>beskriver sina behov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Hur man medverkar i </a:t>
            </a:r>
            <a:br>
              <a:rPr lang="sv-SE" sz="1400" dirty="0" smtClean="0"/>
            </a:br>
            <a:r>
              <a:rPr lang="sv-SE" sz="1400" dirty="0" smtClean="0"/>
              <a:t>utvecklingsprocesser</a:t>
            </a:r>
          </a:p>
          <a:p>
            <a:endParaRPr lang="sv-SE" sz="1400" dirty="0"/>
          </a:p>
        </p:txBody>
      </p:sp>
      <p:sp>
        <p:nvSpPr>
          <p:cNvPr id="14" name="textruta 13"/>
          <p:cNvSpPr txBox="1"/>
          <p:nvPr/>
        </p:nvSpPr>
        <p:spPr>
          <a:xfrm>
            <a:off x="4985151" y="4261948"/>
            <a:ext cx="30428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Medverkar vid: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P</a:t>
            </a:r>
            <a:r>
              <a:rPr lang="sv-SE" sz="1400" dirty="0" smtClean="0"/>
              <a:t>rodukt och tjänsteutveckling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Rådgivning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K</a:t>
            </a:r>
            <a:r>
              <a:rPr lang="sv-SE" sz="1400" dirty="0" smtClean="0"/>
              <a:t>ravställning</a:t>
            </a:r>
            <a:endParaRPr lang="sv-SE" sz="1400" dirty="0"/>
          </a:p>
        </p:txBody>
      </p:sp>
      <p:sp>
        <p:nvSpPr>
          <p:cNvPr id="15" name="textruta 14"/>
          <p:cNvSpPr txBox="1"/>
          <p:nvPr/>
        </p:nvSpPr>
        <p:spPr>
          <a:xfrm>
            <a:off x="4985151" y="5281410"/>
            <a:ext cx="32496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Även utveckling av </a:t>
            </a:r>
            <a:r>
              <a:rPr lang="sv-SE" sz="1400" dirty="0" smtClean="0"/>
              <a:t>nya verktyg för </a:t>
            </a:r>
            <a:br>
              <a:rPr lang="sv-SE" sz="1400" dirty="0" smtClean="0"/>
            </a:br>
            <a:r>
              <a:rPr lang="sv-SE" sz="1400" dirty="0" smtClean="0"/>
              <a:t>att få fram behov hos personer </a:t>
            </a:r>
            <a:br>
              <a:rPr lang="sv-SE" sz="1400" dirty="0" smtClean="0"/>
            </a:br>
            <a:r>
              <a:rPr lang="sv-SE" sz="1400" dirty="0" smtClean="0"/>
              <a:t>med olika kognitiva förutsättningar</a:t>
            </a:r>
            <a:endParaRPr lang="sv-SE" sz="1400" dirty="0"/>
          </a:p>
        </p:txBody>
      </p:sp>
      <p:sp>
        <p:nvSpPr>
          <p:cNvPr id="16" name="textruta 15"/>
          <p:cNvSpPr txBox="1"/>
          <p:nvPr/>
        </p:nvSpPr>
        <p:spPr>
          <a:xfrm>
            <a:off x="8681801" y="4276391"/>
            <a:ext cx="329288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Medverka vid standardisering</a:t>
            </a:r>
            <a:r>
              <a:rPr lang="sv-SE" sz="1400" dirty="0" smtClean="0"/>
              <a:t> </a:t>
            </a:r>
            <a:br>
              <a:rPr lang="sv-SE" sz="1400" dirty="0" smtClean="0"/>
            </a:br>
            <a:r>
              <a:rPr lang="sv-SE" sz="1400" dirty="0" smtClean="0"/>
              <a:t>genom att: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Ta fram vetenskapligt och </a:t>
            </a:r>
            <a:br>
              <a:rPr lang="sv-SE" sz="1400" dirty="0" smtClean="0"/>
            </a:br>
            <a:r>
              <a:rPr lang="sv-SE" sz="1400" dirty="0" smtClean="0"/>
              <a:t>erfarenhetsbaserat underlag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Finna arbetsformer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Precisera behoven i förhållande </a:t>
            </a:r>
            <a:br>
              <a:rPr lang="sv-SE" sz="1400" dirty="0" smtClean="0"/>
            </a:br>
            <a:r>
              <a:rPr lang="sv-SE" sz="1400" dirty="0" smtClean="0"/>
              <a:t>till nationellt och internationellt </a:t>
            </a:r>
            <a:br>
              <a:rPr lang="sv-SE" sz="1400" dirty="0" smtClean="0"/>
            </a:br>
            <a:r>
              <a:rPr lang="sv-SE" sz="1400" dirty="0" smtClean="0"/>
              <a:t>standardiseringsarbete</a:t>
            </a:r>
            <a:endParaRPr lang="sv-SE" sz="1400" dirty="0"/>
          </a:p>
        </p:txBody>
      </p:sp>
      <p:pic>
        <p:nvPicPr>
          <p:cNvPr id="17" name="Bildobjekt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6" y="6413679"/>
            <a:ext cx="376368" cy="376368"/>
          </a:xfrm>
          <a:prstGeom prst="rect">
            <a:avLst/>
          </a:prstGeom>
        </p:spPr>
      </p:pic>
      <p:sp>
        <p:nvSpPr>
          <p:cNvPr id="2" name="Ellips 1"/>
          <p:cNvSpPr/>
          <p:nvPr/>
        </p:nvSpPr>
        <p:spPr>
          <a:xfrm>
            <a:off x="9600166" y="1996635"/>
            <a:ext cx="1305267" cy="12457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3" name="Rak pil 12"/>
          <p:cNvCxnSpPr/>
          <p:nvPr/>
        </p:nvCxnSpPr>
        <p:spPr>
          <a:xfrm>
            <a:off x="2695756" y="2446986"/>
            <a:ext cx="7014914" cy="29101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 20"/>
          <p:cNvCxnSpPr/>
          <p:nvPr/>
        </p:nvCxnSpPr>
        <p:spPr>
          <a:xfrm>
            <a:off x="6158976" y="2313814"/>
            <a:ext cx="3441632" cy="9100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44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764405" y="592428"/>
            <a:ext cx="2468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800" dirty="0" smtClean="0"/>
              <a:t>Tre spår</a:t>
            </a:r>
            <a:endParaRPr lang="sv-SE" sz="4800" dirty="0"/>
          </a:p>
        </p:txBody>
      </p:sp>
      <p:grpSp>
        <p:nvGrpSpPr>
          <p:cNvPr id="9" name="Grupp 8"/>
          <p:cNvGrpSpPr/>
          <p:nvPr/>
        </p:nvGrpSpPr>
        <p:grpSpPr>
          <a:xfrm>
            <a:off x="1496959" y="1742769"/>
            <a:ext cx="2756781" cy="2339177"/>
            <a:chOff x="1476570" y="1730547"/>
            <a:chExt cx="2756781" cy="2339177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570" y="1730547"/>
              <a:ext cx="2756781" cy="1737723"/>
            </a:xfrm>
            <a:prstGeom prst="rect">
              <a:avLst/>
            </a:prstGeom>
          </p:spPr>
        </p:pic>
        <p:sp>
          <p:nvSpPr>
            <p:cNvPr id="6" name="textruta 5"/>
            <p:cNvSpPr txBox="1"/>
            <p:nvPr/>
          </p:nvSpPr>
          <p:spPr>
            <a:xfrm>
              <a:off x="2021983" y="3700392"/>
              <a:ext cx="1306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U</a:t>
              </a:r>
              <a:r>
                <a:rPr lang="sv-SE" dirty="0" smtClean="0"/>
                <a:t>tbildning</a:t>
              </a:r>
              <a:endParaRPr lang="sv-SE" dirty="0"/>
            </a:p>
          </p:txBody>
        </p:sp>
      </p:grpSp>
      <p:grpSp>
        <p:nvGrpSpPr>
          <p:cNvPr id="10" name="Grupp 9"/>
          <p:cNvGrpSpPr/>
          <p:nvPr/>
        </p:nvGrpSpPr>
        <p:grpSpPr>
          <a:xfrm>
            <a:off x="5000494" y="1742769"/>
            <a:ext cx="2316964" cy="2326299"/>
            <a:chOff x="4740453" y="1730546"/>
            <a:chExt cx="2316964" cy="2326299"/>
          </a:xfrm>
        </p:grpSpPr>
        <p:pic>
          <p:nvPicPr>
            <p:cNvPr id="1026" name="Picture 2" descr="Nyhetsbrevet testa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453" y="1730546"/>
              <a:ext cx="2316964" cy="1737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ruta 6"/>
            <p:cNvSpPr txBox="1"/>
            <p:nvPr/>
          </p:nvSpPr>
          <p:spPr>
            <a:xfrm>
              <a:off x="5087156" y="3687513"/>
              <a:ext cx="1346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Utveckling</a:t>
              </a:r>
              <a:endParaRPr lang="sv-SE" dirty="0"/>
            </a:p>
          </p:txBody>
        </p:sp>
      </p:grpSp>
      <p:grpSp>
        <p:nvGrpSpPr>
          <p:cNvPr id="11" name="Grupp 10"/>
          <p:cNvGrpSpPr/>
          <p:nvPr/>
        </p:nvGrpSpPr>
        <p:grpSpPr>
          <a:xfrm>
            <a:off x="8681801" y="1730547"/>
            <a:ext cx="3064143" cy="2312157"/>
            <a:chOff x="7564519" y="1744688"/>
            <a:chExt cx="3064143" cy="2312157"/>
          </a:xfrm>
        </p:grpSpPr>
        <p:pic>
          <p:nvPicPr>
            <p:cNvPr id="1028" name="Picture 4" descr="https://scontent-b-fra.xx.fbcdn.net/hphotos-xpa1/v/t1.0-9/10645326_10202799309043879_1365565574887935836_n.jpg?oh=f73a6396851f25151ffa302a6085de46&amp;oe=54BE10A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4519" y="1744688"/>
              <a:ext cx="3064143" cy="1723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ruta 7"/>
            <p:cNvSpPr txBox="1"/>
            <p:nvPr/>
          </p:nvSpPr>
          <p:spPr>
            <a:xfrm>
              <a:off x="8137032" y="3687513"/>
              <a:ext cx="1919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/>
                <a:t>Standardisering</a:t>
              </a:r>
              <a:endParaRPr lang="sv-SE" dirty="0"/>
            </a:p>
          </p:txBody>
        </p:sp>
      </p:grpSp>
      <p:sp>
        <p:nvSpPr>
          <p:cNvPr id="12" name="textruta 11"/>
          <p:cNvSpPr txBox="1"/>
          <p:nvPr/>
        </p:nvSpPr>
        <p:spPr>
          <a:xfrm>
            <a:off x="1416104" y="4276391"/>
            <a:ext cx="283763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Kunskap 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D</a:t>
            </a:r>
            <a:r>
              <a:rPr lang="sv-SE" sz="1400" dirty="0" smtClean="0"/>
              <a:t>e egna förutsättningarna </a:t>
            </a:r>
            <a:br>
              <a:rPr lang="sv-SE" sz="1400" dirty="0" smtClean="0"/>
            </a:br>
            <a:r>
              <a:rPr lang="sv-SE" sz="1400" dirty="0" smtClean="0"/>
              <a:t>i förhållande till andras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Hur man presenterar och </a:t>
            </a:r>
            <a:br>
              <a:rPr lang="sv-SE" sz="1400" dirty="0" smtClean="0"/>
            </a:br>
            <a:r>
              <a:rPr lang="sv-SE" sz="1400" dirty="0" smtClean="0"/>
              <a:t>beskriver sina behov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Hur man medverkar i </a:t>
            </a:r>
            <a:br>
              <a:rPr lang="sv-SE" sz="1400" dirty="0" smtClean="0"/>
            </a:br>
            <a:r>
              <a:rPr lang="sv-SE" sz="1400" dirty="0" smtClean="0"/>
              <a:t>utvecklingsprocesser</a:t>
            </a:r>
          </a:p>
          <a:p>
            <a:endParaRPr lang="sv-SE" sz="1400" dirty="0"/>
          </a:p>
        </p:txBody>
      </p:sp>
      <p:sp>
        <p:nvSpPr>
          <p:cNvPr id="14" name="textruta 13"/>
          <p:cNvSpPr txBox="1"/>
          <p:nvPr/>
        </p:nvSpPr>
        <p:spPr>
          <a:xfrm>
            <a:off x="4985151" y="4261948"/>
            <a:ext cx="30428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Medverkar vid: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P</a:t>
            </a:r>
            <a:r>
              <a:rPr lang="sv-SE" sz="1400" dirty="0" smtClean="0"/>
              <a:t>rodukt och tjänsteutveckling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Rådgivning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K</a:t>
            </a:r>
            <a:r>
              <a:rPr lang="sv-SE" sz="1400" dirty="0" smtClean="0"/>
              <a:t>ravställning</a:t>
            </a:r>
            <a:endParaRPr lang="sv-SE" sz="1400" dirty="0"/>
          </a:p>
        </p:txBody>
      </p:sp>
      <p:sp>
        <p:nvSpPr>
          <p:cNvPr id="15" name="textruta 14"/>
          <p:cNvSpPr txBox="1"/>
          <p:nvPr/>
        </p:nvSpPr>
        <p:spPr>
          <a:xfrm>
            <a:off x="4985151" y="5281410"/>
            <a:ext cx="32496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Även utveckling av </a:t>
            </a:r>
            <a:r>
              <a:rPr lang="sv-SE" sz="1400" dirty="0" smtClean="0"/>
              <a:t>nya verktyg för </a:t>
            </a:r>
            <a:br>
              <a:rPr lang="sv-SE" sz="1400" dirty="0" smtClean="0"/>
            </a:br>
            <a:r>
              <a:rPr lang="sv-SE" sz="1400" dirty="0" smtClean="0"/>
              <a:t>att få fram behov hos personer </a:t>
            </a:r>
            <a:br>
              <a:rPr lang="sv-SE" sz="1400" dirty="0" smtClean="0"/>
            </a:br>
            <a:r>
              <a:rPr lang="sv-SE" sz="1400" dirty="0" smtClean="0"/>
              <a:t>med olika kognitiva förutsättningar</a:t>
            </a:r>
            <a:endParaRPr lang="sv-SE" sz="1400" dirty="0"/>
          </a:p>
        </p:txBody>
      </p:sp>
      <p:sp>
        <p:nvSpPr>
          <p:cNvPr id="16" name="textruta 15"/>
          <p:cNvSpPr txBox="1"/>
          <p:nvPr/>
        </p:nvSpPr>
        <p:spPr>
          <a:xfrm>
            <a:off x="8681801" y="4276391"/>
            <a:ext cx="329288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Medverka vid standardisering</a:t>
            </a:r>
            <a:r>
              <a:rPr lang="sv-SE" sz="1400" dirty="0" smtClean="0"/>
              <a:t> </a:t>
            </a:r>
            <a:br>
              <a:rPr lang="sv-SE" sz="1400" dirty="0" smtClean="0"/>
            </a:br>
            <a:r>
              <a:rPr lang="sv-SE" sz="1400" dirty="0" smtClean="0"/>
              <a:t>genom att: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Ta fram vetenskapligt och </a:t>
            </a:r>
            <a:br>
              <a:rPr lang="sv-SE" sz="1400" dirty="0" smtClean="0"/>
            </a:br>
            <a:r>
              <a:rPr lang="sv-SE" sz="1400" dirty="0" smtClean="0"/>
              <a:t>erfarenhetsbaserat underlag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Finna arbetsformer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smtClean="0"/>
              <a:t>Precisera behoven i förhållande </a:t>
            </a:r>
            <a:br>
              <a:rPr lang="sv-SE" sz="1400" dirty="0" smtClean="0"/>
            </a:br>
            <a:r>
              <a:rPr lang="sv-SE" sz="1400" dirty="0" smtClean="0"/>
              <a:t>till nationellt och internationellt </a:t>
            </a:r>
            <a:br>
              <a:rPr lang="sv-SE" sz="1400" dirty="0" smtClean="0"/>
            </a:br>
            <a:r>
              <a:rPr lang="sv-SE" sz="1400" dirty="0" smtClean="0"/>
              <a:t>standardiseringsarbete</a:t>
            </a:r>
            <a:endParaRPr lang="sv-SE" sz="1400" dirty="0"/>
          </a:p>
        </p:txBody>
      </p:sp>
      <p:pic>
        <p:nvPicPr>
          <p:cNvPr id="17" name="Bildobjekt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6" y="6413679"/>
            <a:ext cx="376368" cy="376368"/>
          </a:xfrm>
          <a:prstGeom prst="rect">
            <a:avLst/>
          </a:prstGeom>
        </p:spPr>
      </p:pic>
      <p:sp>
        <p:nvSpPr>
          <p:cNvPr id="2" name="Ellips 1"/>
          <p:cNvSpPr/>
          <p:nvPr/>
        </p:nvSpPr>
        <p:spPr>
          <a:xfrm>
            <a:off x="1544864" y="1423425"/>
            <a:ext cx="10429826" cy="21845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3" name="Rak pil 12"/>
          <p:cNvCxnSpPr/>
          <p:nvPr/>
        </p:nvCxnSpPr>
        <p:spPr>
          <a:xfrm>
            <a:off x="4693368" y="3480492"/>
            <a:ext cx="1063488" cy="192844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 20"/>
          <p:cNvCxnSpPr/>
          <p:nvPr/>
        </p:nvCxnSpPr>
        <p:spPr>
          <a:xfrm flipH="1" flipV="1">
            <a:off x="7931392" y="3631385"/>
            <a:ext cx="1225487" cy="131410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05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931" y="202478"/>
            <a:ext cx="3423457" cy="168095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20475" y="202478"/>
            <a:ext cx="4436415" cy="1215680"/>
          </a:xfrm>
        </p:spPr>
        <p:txBody>
          <a:bodyPr>
            <a:normAutofit fontScale="90000"/>
          </a:bodyPr>
          <a:lstStyle/>
          <a:p>
            <a:r>
              <a:rPr lang="sv-SE" sz="2400" dirty="0" smtClean="0"/>
              <a:t>De tre spåren hänger nära samman och är viktiga för att skapa </a:t>
            </a:r>
            <a:r>
              <a:rPr lang="sv-SE" sz="2400" b="1" dirty="0" smtClean="0"/>
              <a:t>universell utformning</a:t>
            </a:r>
            <a:r>
              <a:rPr lang="sv-SE" sz="2400" dirty="0" smtClean="0"/>
              <a:t>.</a:t>
            </a:r>
            <a:endParaRPr lang="sv-SE" sz="24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931" y="3889420"/>
            <a:ext cx="10073069" cy="2718515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2118931" y="3889420"/>
            <a:ext cx="10073069" cy="257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2" name="Grupp 11"/>
          <p:cNvGrpSpPr/>
          <p:nvPr/>
        </p:nvGrpSpPr>
        <p:grpSpPr>
          <a:xfrm>
            <a:off x="2017688" y="2252766"/>
            <a:ext cx="7512679" cy="1365908"/>
            <a:chOff x="2017688" y="2252766"/>
            <a:chExt cx="7512679" cy="1365908"/>
          </a:xfrm>
        </p:grpSpPr>
        <p:sp>
          <p:nvSpPr>
            <p:cNvPr id="7" name="Rektangel 6"/>
            <p:cNvSpPr/>
            <p:nvPr/>
          </p:nvSpPr>
          <p:spPr>
            <a:xfrm>
              <a:off x="2017690" y="2622098"/>
              <a:ext cx="71649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Användarcentrerad framtagning av </a:t>
              </a:r>
              <a:r>
                <a:rPr lang="sv-SE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tillgängliga kommunikationssystem</a:t>
              </a:r>
              <a:endParaRPr lang="sv-SE" dirty="0"/>
            </a:p>
          </p:txBody>
        </p:sp>
        <p:sp>
          <p:nvSpPr>
            <p:cNvPr id="8" name="Rektangel 7"/>
            <p:cNvSpPr/>
            <p:nvPr/>
          </p:nvSpPr>
          <p:spPr>
            <a:xfrm>
              <a:off x="2017689" y="2935720"/>
              <a:ext cx="33050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Pågående </a:t>
              </a:r>
              <a:r>
                <a:rPr lang="sv-SE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standardiseringsarbete</a:t>
              </a:r>
              <a:endParaRPr lang="sv-SE" dirty="0"/>
            </a:p>
          </p:txBody>
        </p:sp>
        <p:sp>
          <p:nvSpPr>
            <p:cNvPr id="9" name="Rektangel 8"/>
            <p:cNvSpPr/>
            <p:nvPr/>
          </p:nvSpPr>
          <p:spPr>
            <a:xfrm>
              <a:off x="2017689" y="3249342"/>
              <a:ext cx="751267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Presentation och dialog om rapporterna kring forskning och grå forskning</a:t>
              </a:r>
              <a:endParaRPr lang="sv-SE" dirty="0"/>
            </a:p>
          </p:txBody>
        </p:sp>
        <p:sp>
          <p:nvSpPr>
            <p:cNvPr id="10" name="Rektangel 9"/>
            <p:cNvSpPr/>
            <p:nvPr/>
          </p:nvSpPr>
          <p:spPr>
            <a:xfrm>
              <a:off x="2017688" y="2252766"/>
              <a:ext cx="11725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Begripsam</a:t>
              </a:r>
              <a:endParaRPr lang="sv-SE" dirty="0"/>
            </a:p>
          </p:txBody>
        </p:sp>
      </p:grpSp>
      <p:sp>
        <p:nvSpPr>
          <p:cNvPr id="11" name="textruta 10"/>
          <p:cNvSpPr txBox="1"/>
          <p:nvPr/>
        </p:nvSpPr>
        <p:spPr>
          <a:xfrm>
            <a:off x="6420475" y="1547114"/>
            <a:ext cx="321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Därför ser dagen ut så här:</a:t>
            </a:r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 rot="19557066">
            <a:off x="9414565" y="2231318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Möt några deltagare!</a:t>
            </a:r>
            <a:endParaRPr lang="sv-SE" b="1" dirty="0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6" y="6413679"/>
            <a:ext cx="376368" cy="37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9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1" grpId="0"/>
      <p:bldP spid="13" grpId="0"/>
    </p:bldLst>
  </p:timing>
</p:sld>
</file>

<file path=ppt/theme/theme1.xml><?xml version="1.0" encoding="utf-8"?>
<a:theme xmlns:a="http://schemas.openxmlformats.org/drawingml/2006/main" name="Sling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278</TotalTime>
  <Words>233</Words>
  <Application>Microsoft Office PowerPoint</Application>
  <PresentationFormat>Bredbild</PresentationFormat>
  <Paragraphs>104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5" baseType="lpstr">
      <vt:lpstr>Arial</vt:lpstr>
      <vt:lpstr>Arial Bold</vt:lpstr>
      <vt:lpstr>Calibri</vt:lpstr>
      <vt:lpstr>Century Gothic</vt:lpstr>
      <vt:lpstr>Times New Roman</vt:lpstr>
      <vt:lpstr>Wingdings 3</vt:lpstr>
      <vt:lpstr>Slinga</vt:lpstr>
      <vt:lpstr>Med brukarna i centrum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De tre spåren hänger nära samman och är viktiga för att skapa universell utformning.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 brukarna i centrum</dc:title>
  <dc:creator>Torbjörn Lundgren</dc:creator>
  <cp:lastModifiedBy>Torbjörn Lundgren</cp:lastModifiedBy>
  <cp:revision>17</cp:revision>
  <dcterms:created xsi:type="dcterms:W3CDTF">2014-09-29T08:33:57Z</dcterms:created>
  <dcterms:modified xsi:type="dcterms:W3CDTF">2014-09-30T10:49:49Z</dcterms:modified>
</cp:coreProperties>
</file>