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8" r:id="rId3"/>
    <p:sldId id="388" r:id="rId4"/>
    <p:sldId id="389" r:id="rId5"/>
    <p:sldId id="390" r:id="rId6"/>
    <p:sldId id="356" r:id="rId7"/>
    <p:sldId id="385" r:id="rId8"/>
    <p:sldId id="354" r:id="rId9"/>
    <p:sldId id="376" r:id="rId10"/>
    <p:sldId id="375" r:id="rId11"/>
    <p:sldId id="382" r:id="rId12"/>
    <p:sldId id="383" r:id="rId13"/>
    <p:sldId id="384" r:id="rId14"/>
    <p:sldId id="381" r:id="rId15"/>
    <p:sldId id="372" r:id="rId16"/>
    <p:sldId id="312" r:id="rId17"/>
    <p:sldId id="342" r:id="rId18"/>
    <p:sldId id="363" r:id="rId19"/>
    <p:sldId id="364" r:id="rId20"/>
    <p:sldId id="328" r:id="rId21"/>
    <p:sldId id="352" r:id="rId22"/>
    <p:sldId id="287" r:id="rId23"/>
  </p:sldIdLst>
  <p:sldSz cx="12192000" cy="6858000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010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28B393-D21D-4F24-93CA-9AAF034EDC20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93D0A1-6005-49C5-A9C2-509EC1921D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8245F8-CEE2-429F-97C1-821377983D8D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E3D69A-0B84-4605-B118-E2E92506DF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59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DEF77-C3CE-4663-BC20-45A5DC3B0DDE}" type="slidenum">
              <a:rPr lang="sv-SE" smtClean="0"/>
              <a:pPr/>
              <a:t>3</a:t>
            </a:fld>
            <a:endParaRPr lang="sv-S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83570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21CEBE-7597-4C4B-A1C4-2E285C8DA550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0" y="10237788"/>
            <a:ext cx="2921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defTabSz="955675"/>
            <a:r>
              <a:rPr lang="sv-SE" sz="1300">
                <a:latin typeface="Calibri" pitchFamily="34" charset="0"/>
              </a:rPr>
              <a:t>ADHDstudien G Janeslätt 2012-09-30</a:t>
            </a: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17938" y="10237788"/>
            <a:ext cx="29194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EEA12CFA-E9FC-4333-98FA-4A6C251B9AE3}" type="slidenum">
              <a:rPr lang="sv-SE" sz="1300">
                <a:latin typeface="Calibri" pitchFamily="34" charset="0"/>
              </a:rPr>
              <a:pPr algn="r" defTabSz="955675"/>
              <a:t>8</a:t>
            </a:fld>
            <a:endParaRPr lang="sv-SE" sz="1300">
              <a:latin typeface="Calibr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5118100"/>
            <a:ext cx="4940300" cy="4849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74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DD46B890-A3ED-4E15-8C42-267A9D47D7C6}" type="slidenum">
              <a:rPr kumimoji="0" lang="en-GB" sz="1200">
                <a:latin typeface="Verdana" pitchFamily="34" charset="0"/>
              </a:rPr>
              <a:pPr algn="r"/>
              <a:t>11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6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5C1A7BA7-8491-4B86-8891-259CA7970642}" type="slidenum">
              <a:rPr kumimoji="0" lang="en-GB" sz="1200">
                <a:latin typeface="Verdana" pitchFamily="34" charset="0"/>
              </a:rPr>
              <a:pPr algn="r"/>
              <a:t>12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5375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02DE949E-1E2B-4766-B437-99045075D3D9}" type="slidenum">
              <a:rPr kumimoji="0" lang="en-GB" sz="1200">
                <a:latin typeface="Verdana" pitchFamily="34" charset="0"/>
              </a:rPr>
              <a:pPr algn="r"/>
              <a:t>13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2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8D52A7-F121-4AF9-A239-AEBA4C8FDA8A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5118100"/>
            <a:ext cx="4940300" cy="4849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Här presenterar den/de sig som ska föreläsa.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Jag talar om att jag arbetat på Habiliteringen i Dalarna sedan 1986, att jag under dessa år på olika sätt varit engagerad I personer och ungdom med ADHD och metodutveckling för att hitta bättre sätt att kartlägga på vilket sätt det blir problem I vardagen och hur man kan ge stöd.</a:t>
            </a:r>
          </a:p>
        </p:txBody>
      </p:sp>
    </p:spTree>
    <p:extLst>
      <p:ext uri="{BB962C8B-B14F-4D97-AF65-F5344CB8AC3E}">
        <p14:creationId xmlns:p14="http://schemas.microsoft.com/office/powerpoint/2010/main" val="42622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8199-1CF9-4D80-8FE7-7B71665F0580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B2F6-F26F-4BD6-A74C-967889DF84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E664-9CDC-4258-A006-B1AC4B193F14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A3FD-2E14-49EC-841F-AC61590F44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029F-14BF-414B-BD01-4ADCC08B8D81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33B2-0460-47EA-AC4F-779351FD38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7F0F-D0FF-4424-9745-6F3BB0672578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209B-5BB1-4616-8413-AF05E36A9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48B9-6722-4E12-9E2B-E929BC9426C0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9B3C-54FE-46F5-AD1F-3D9657EE71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9B2B-42B1-4E26-B1AD-CCD25B005E84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CE97-68F2-4304-A47F-4282EBEE57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93B6-DCD3-4CC8-AAFA-B0F0C6787270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0DF4-6E7C-459D-A425-6A31671522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2E32-2FA7-4C36-BB61-84BD8ABD8D0F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63CC-09DE-4439-BE9F-9F19C1A017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2A0C-F911-4FA6-A38B-68C3D4F18484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683E-B5D4-4332-A7AC-18ED8F1EB0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0194-0CB3-4A93-90B7-F803F5C57D6F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19AC-E881-46D0-B5F0-E84EFDC59A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FC0F-18DE-4F8E-B819-D8AFB223BA9C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5E9B-DD81-4250-9B9C-AB84F421B3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E7CC1-686C-419A-891D-8743660FC7D8}" type="datetimeFigureOut">
              <a:rPr lang="sv-SE"/>
              <a:pPr>
                <a:defRPr/>
              </a:pPr>
              <a:t>2015-02-18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B293E-DF30-4AA3-82E8-0FC64E7EB1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nnel.janeslatt@ltdalarna.s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1938" y="1509713"/>
            <a:ext cx="91440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T</a:t>
            </a:r>
            <a:r>
              <a:rPr lang="en-US" sz="5400" dirty="0" smtClean="0"/>
              <a:t>ime-processing ability and Daily Time Management and Time aids</a:t>
            </a:r>
            <a:endParaRPr lang="sv-SE" sz="5400" dirty="0" smtClean="0"/>
          </a:p>
        </p:txBody>
      </p:sp>
      <p:sp>
        <p:nvSpPr>
          <p:cNvPr id="15362" name="Underrubrik 2"/>
          <p:cNvSpPr>
            <a:spLocks noGrp="1"/>
          </p:cNvSpPr>
          <p:nvPr>
            <p:ph type="subTitle" idx="1"/>
          </p:nvPr>
        </p:nvSpPr>
        <p:spPr>
          <a:xfrm>
            <a:off x="1400175" y="5207000"/>
            <a:ext cx="9144000" cy="603250"/>
          </a:xfrm>
        </p:spPr>
        <p:txBody>
          <a:bodyPr/>
          <a:lstStyle/>
          <a:p>
            <a:pPr eaLnBrk="1" hangingPunct="1"/>
            <a:r>
              <a:rPr lang="sv-SE" dirty="0" smtClean="0"/>
              <a:t>GUNNEL JANESLÄTT 2014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839415" y="11223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pic>
        <p:nvPicPr>
          <p:cNvPr id="15364" name="Picture 6" descr="ckf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563" y="417513"/>
            <a:ext cx="11795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UF_KC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450850"/>
            <a:ext cx="4249738" cy="671513"/>
          </a:xfrm>
          <a:prstGeom prst="rect">
            <a:avLst/>
          </a:prstGeom>
          <a:noFill/>
        </p:spPr>
      </p:pic>
      <p:pic>
        <p:nvPicPr>
          <p:cNvPr id="7" name="Picture 7" descr="Uppsala universit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598" y="4175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Anfa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3432" y="5349211"/>
            <a:ext cx="15128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err="1" smtClean="0"/>
              <a:t>Examples</a:t>
            </a:r>
            <a:r>
              <a:rPr lang="sv-SE" sz="3600" dirty="0" smtClean="0"/>
              <a:t> of </a:t>
            </a:r>
            <a:r>
              <a:rPr lang="sv-SE" sz="3600" dirty="0" err="1" smtClean="0"/>
              <a:t>what</a:t>
            </a:r>
            <a:r>
              <a:rPr lang="sv-SE" sz="3600" dirty="0" smtClean="0"/>
              <a:t> </a:t>
            </a:r>
            <a:r>
              <a:rPr lang="sv-SE" sz="3600" dirty="0" err="1" smtClean="0"/>
              <a:t>could</a:t>
            </a:r>
            <a:r>
              <a:rPr lang="sv-SE" sz="3600" dirty="0" smtClean="0"/>
              <a:t> be </a:t>
            </a:r>
            <a:r>
              <a:rPr lang="sv-SE" sz="3600" dirty="0" err="1" smtClean="0"/>
              <a:t>done</a:t>
            </a:r>
            <a:r>
              <a:rPr lang="sv-SE" sz="3600" dirty="0" smtClean="0"/>
              <a:t>, </a:t>
            </a:r>
            <a:br>
              <a:rPr lang="sv-SE" sz="3600" dirty="0" smtClean="0"/>
            </a:br>
            <a:r>
              <a:rPr lang="sv-SE" sz="3600" dirty="0" smtClean="0"/>
              <a:t>”</a:t>
            </a:r>
            <a:r>
              <a:rPr lang="sv-SE" sz="3600" dirty="0" err="1" smtClean="0"/>
              <a:t>Managing</a:t>
            </a:r>
            <a:r>
              <a:rPr lang="sv-SE" sz="3600" dirty="0" smtClean="0"/>
              <a:t> </a:t>
            </a:r>
            <a:r>
              <a:rPr lang="sv-SE" sz="3600" dirty="0" err="1" smtClean="0"/>
              <a:t>one’s</a:t>
            </a:r>
            <a:r>
              <a:rPr lang="sv-SE" sz="3600" dirty="0" smtClean="0"/>
              <a:t> time”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Time perception – For HOW LONG? </a:t>
            </a:r>
            <a:br>
              <a:rPr lang="sv-SE" dirty="0" smtClean="0"/>
            </a:br>
            <a:r>
              <a:rPr lang="sv-SE" dirty="0" smtClean="0"/>
              <a:t>”</a:t>
            </a:r>
            <a:r>
              <a:rPr lang="sv-SE" dirty="0" err="1" smtClean="0"/>
              <a:t>Showing</a:t>
            </a:r>
            <a:r>
              <a:rPr lang="sv-SE" dirty="0" smtClean="0"/>
              <a:t> a </a:t>
            </a:r>
            <a:r>
              <a:rPr lang="sv-SE" dirty="0" err="1" smtClean="0"/>
              <a:t>certain</a:t>
            </a:r>
            <a:r>
              <a:rPr lang="sv-SE" dirty="0" smtClean="0"/>
              <a:t> </a:t>
            </a:r>
            <a:r>
              <a:rPr lang="sv-SE" dirty="0" err="1" smtClean="0"/>
              <a:t>visual</a:t>
            </a:r>
            <a:r>
              <a:rPr lang="sv-SE" dirty="0" smtClean="0"/>
              <a:t> time and </a:t>
            </a:r>
            <a:r>
              <a:rPr lang="sv-SE" dirty="0" err="1" smtClean="0"/>
              <a:t>how</a:t>
            </a:r>
            <a:r>
              <a:rPr lang="sv-SE" dirty="0" smtClean="0"/>
              <a:t> it  </a:t>
            </a:r>
            <a:r>
              <a:rPr lang="sv-SE" dirty="0" err="1" smtClean="0"/>
              <a:t>increase</a:t>
            </a:r>
            <a:r>
              <a:rPr lang="sv-SE" dirty="0" smtClean="0"/>
              <a:t>.”</a:t>
            </a:r>
          </a:p>
          <a:p>
            <a:endParaRPr lang="sv-SE" dirty="0" smtClean="0"/>
          </a:p>
          <a:p>
            <a:r>
              <a:rPr lang="sv-SE" dirty="0" err="1" smtClean="0"/>
              <a:t>Orientation</a:t>
            </a:r>
            <a:r>
              <a:rPr lang="sv-SE" dirty="0" smtClean="0"/>
              <a:t> in time – WHEN? </a:t>
            </a:r>
            <a:br>
              <a:rPr lang="sv-SE" dirty="0" smtClean="0"/>
            </a:br>
            <a:r>
              <a:rPr lang="sv-SE" dirty="0" smtClean="0"/>
              <a:t>”</a:t>
            </a:r>
            <a:r>
              <a:rPr lang="sv-SE" dirty="0" err="1" smtClean="0"/>
              <a:t>Showing</a:t>
            </a:r>
            <a:r>
              <a:rPr lang="sv-SE" dirty="0" smtClean="0"/>
              <a:t> </a:t>
            </a:r>
            <a:r>
              <a:rPr lang="sv-SE" dirty="0" err="1" smtClean="0"/>
              <a:t>planned</a:t>
            </a:r>
            <a:r>
              <a:rPr lang="sv-SE" dirty="0" smtClean="0"/>
              <a:t> events in a </a:t>
            </a:r>
            <a:r>
              <a:rPr lang="sv-SE" dirty="0" err="1" smtClean="0"/>
              <a:t>visual</a:t>
            </a:r>
            <a:r>
              <a:rPr lang="sv-SE" dirty="0" smtClean="0"/>
              <a:t> </a:t>
            </a:r>
            <a:r>
              <a:rPr lang="sv-SE" dirty="0" err="1" smtClean="0"/>
              <a:t>way</a:t>
            </a:r>
            <a:r>
              <a:rPr lang="sv-SE" dirty="0" smtClean="0"/>
              <a:t>.”</a:t>
            </a:r>
          </a:p>
          <a:p>
            <a:endParaRPr lang="sv-SE" dirty="0" smtClean="0"/>
          </a:p>
          <a:p>
            <a:r>
              <a:rPr lang="sv-SE" dirty="0" smtClean="0"/>
              <a:t>Time Management – </a:t>
            </a:r>
            <a:br>
              <a:rPr lang="sv-SE" dirty="0" smtClean="0"/>
            </a:br>
            <a:r>
              <a:rPr lang="sv-SE" dirty="0" smtClean="0"/>
              <a:t>”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adapted</a:t>
            </a:r>
            <a:r>
              <a:rPr lang="sv-SE" dirty="0" smtClean="0"/>
              <a:t> </a:t>
            </a:r>
            <a:r>
              <a:rPr lang="sv-SE" dirty="0" err="1" smtClean="0"/>
              <a:t>calenders</a:t>
            </a:r>
            <a:r>
              <a:rPr lang="sv-SE" dirty="0" smtClean="0"/>
              <a:t> or </a:t>
            </a:r>
            <a:r>
              <a:rPr lang="sv-SE" dirty="0" err="1" smtClean="0"/>
              <a:t>smartphones</a:t>
            </a:r>
            <a:r>
              <a:rPr lang="sv-SE" dirty="0" smtClean="0"/>
              <a:t>.”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477000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538EA3B-18A9-41F2-964C-080420ED9357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18 February 2015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E8F9D83-FA10-43A8-83F5-B1C2DD804D70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11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63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b="1" dirty="0" smtClean="0">
                <a:solidFill>
                  <a:srgbClr val="FFC000"/>
                </a:solidFill>
                <a:latin typeface="Arial" pitchFamily="34" charset="0"/>
              </a:rPr>
              <a:t>Time aids for time perception</a:t>
            </a:r>
            <a:endParaRPr kumimoji="0" lang="en-GB" sz="3200" b="1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912284" y="1989139"/>
            <a:ext cx="7101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err="1" smtClean="0">
                <a:solidFill>
                  <a:srgbClr val="FF9900"/>
                </a:solidFill>
                <a:latin typeface="Arial" pitchFamily="34" charset="0"/>
              </a:rPr>
              <a:t>Exampel:”For</a:t>
            </a:r>
            <a:r>
              <a:rPr lang="sv-SE" sz="3200" dirty="0" smtClean="0">
                <a:solidFill>
                  <a:srgbClr val="FF9900"/>
                </a:solidFill>
                <a:latin typeface="Arial" pitchFamily="34" charset="0"/>
              </a:rPr>
              <a:t> </a:t>
            </a:r>
            <a:r>
              <a:rPr lang="sv-SE" sz="3200" dirty="0" err="1" smtClean="0">
                <a:solidFill>
                  <a:srgbClr val="FF9900"/>
                </a:solidFill>
                <a:latin typeface="Arial" pitchFamily="34" charset="0"/>
              </a:rPr>
              <a:t>how</a:t>
            </a:r>
            <a:r>
              <a:rPr lang="sv-SE" sz="3200" dirty="0" smtClean="0">
                <a:solidFill>
                  <a:srgbClr val="FF9900"/>
                </a:solidFill>
                <a:latin typeface="Arial" pitchFamily="34" charset="0"/>
              </a:rPr>
              <a:t> long </a:t>
            </a:r>
            <a:r>
              <a:rPr lang="sv-SE" sz="3200" dirty="0" err="1" smtClean="0">
                <a:solidFill>
                  <a:srgbClr val="FF9900"/>
                </a:solidFill>
                <a:latin typeface="Arial" pitchFamily="34" charset="0"/>
              </a:rPr>
              <a:t>shall</a:t>
            </a:r>
            <a:r>
              <a:rPr lang="sv-SE" sz="3200" dirty="0" smtClean="0">
                <a:solidFill>
                  <a:srgbClr val="FF9900"/>
                </a:solidFill>
                <a:latin typeface="Arial" pitchFamily="34" charset="0"/>
              </a:rPr>
              <a:t> I </a:t>
            </a:r>
            <a:r>
              <a:rPr lang="sv-SE" sz="3200" dirty="0" err="1" smtClean="0">
                <a:solidFill>
                  <a:srgbClr val="FF9900"/>
                </a:solidFill>
                <a:latin typeface="Arial" pitchFamily="34" charset="0"/>
              </a:rPr>
              <a:t>wait</a:t>
            </a:r>
            <a:r>
              <a:rPr lang="sv-SE" sz="3200" dirty="0" smtClean="0">
                <a:solidFill>
                  <a:srgbClr val="FF9900"/>
                </a:solidFill>
                <a:latin typeface="Arial" pitchFamily="34" charset="0"/>
              </a:rPr>
              <a:t>?”</a:t>
            </a:r>
            <a:endParaRPr kumimoji="0" lang="en-GB" sz="3200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43017" name="Picture 6" descr="C:\Documents and Settings\jangun.LTDALARNA\Mina dokument\Mina bilder\Timstock 20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435" y="3333358"/>
            <a:ext cx="3019612" cy="261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7" descr="C:\Documents and Settings\jangun.LTDALARNA\Mina dokument\Mina bilder\Timer 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141" y="3926541"/>
            <a:ext cx="2319866" cy="20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89105" y="5981047"/>
            <a:ext cx="10615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Time </a:t>
            </a: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increase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 in steps.                  Time </a:t>
            </a: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increase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 as a sektor</a:t>
            </a:r>
            <a:endParaRPr kumimoji="0" lang="en-GB" sz="2800" dirty="0">
              <a:solidFill>
                <a:srgbClr val="218B6F"/>
              </a:solidFill>
              <a:latin typeface="Tahoma" pitchFamily="34" charset="0"/>
            </a:endParaRPr>
          </a:p>
        </p:txBody>
      </p:sp>
      <p:pic>
        <p:nvPicPr>
          <p:cNvPr id="12" name="Picture 8" descr="C:\Documents and Settings\jangun.LTDALARNA\Mina dokument\Mina bilder\Handikalend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6529" y="359614"/>
            <a:ext cx="3071284" cy="26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7153836" y="2935051"/>
            <a:ext cx="4464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solidFill>
                  <a:srgbClr val="00B050"/>
                </a:solidFill>
              </a:rPr>
              <a:t>Showing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how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r>
              <a:rPr lang="sv-SE" sz="2800" dirty="0" err="1" smtClean="0">
                <a:solidFill>
                  <a:srgbClr val="00B050"/>
                </a:solidFill>
              </a:rPr>
              <a:t>long</a:t>
            </a:r>
            <a:r>
              <a:rPr lang="sv-SE" sz="2800" dirty="0" smtClean="0">
                <a:solidFill>
                  <a:srgbClr val="00B050"/>
                </a:solidFill>
              </a:rPr>
              <a:t> time </a:t>
            </a:r>
            <a:r>
              <a:rPr lang="sv-SE" sz="2800" dirty="0" err="1" smtClean="0">
                <a:solidFill>
                  <a:srgbClr val="00B050"/>
                </a:solidFill>
              </a:rPr>
              <a:t>left</a:t>
            </a:r>
            <a:r>
              <a:rPr lang="sv-SE" sz="2800" dirty="0" smtClean="0">
                <a:solidFill>
                  <a:srgbClr val="00B050"/>
                </a:solidFill>
              </a:rPr>
              <a:t> </a:t>
            </a:r>
            <a:endParaRPr lang="sv-SE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302188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DE801DD-D872-4D70-9081-B9E98DE0074E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18 February 2015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A8B63B1-0CA3-400F-B150-57696C08DC5A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12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04800" y="2133601"/>
            <a:ext cx="680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dirty="0" smtClean="0">
                <a:solidFill>
                  <a:srgbClr val="218B6F"/>
                </a:solidFill>
                <a:latin typeface="Tahoma" pitchFamily="34" charset="0"/>
              </a:rPr>
              <a:t>     WHEN </a:t>
            </a:r>
            <a:r>
              <a:rPr kumimoji="0" lang="sv-SE" sz="3200" dirty="0" err="1" smtClean="0">
                <a:solidFill>
                  <a:srgbClr val="218B6F"/>
                </a:solidFill>
                <a:latin typeface="Tahoma" pitchFamily="34" charset="0"/>
              </a:rPr>
              <a:t>shall</a:t>
            </a:r>
            <a:r>
              <a:rPr kumimoji="0" lang="sv-SE" sz="3200" dirty="0" smtClean="0">
                <a:solidFill>
                  <a:srgbClr val="218B6F"/>
                </a:solidFill>
                <a:latin typeface="Tahoma" pitchFamily="34" charset="0"/>
              </a:rPr>
              <a:t> I…?</a:t>
            </a:r>
            <a:endParaRPr kumimoji="0" lang="sv-SE" sz="3200" dirty="0">
              <a:solidFill>
                <a:srgbClr val="218B6F"/>
              </a:solidFill>
              <a:latin typeface="Tahoma" pitchFamily="34" charset="0"/>
            </a:endParaRPr>
          </a:p>
        </p:txBody>
      </p:sp>
      <p:pic>
        <p:nvPicPr>
          <p:cNvPr id="45065" name="Picture 11" descr="DSC02125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9737" r="21230"/>
          <a:stretch>
            <a:fillRect/>
          </a:stretch>
        </p:blipFill>
        <p:spPr bwMode="auto">
          <a:xfrm>
            <a:off x="954742" y="2958354"/>
            <a:ext cx="3860800" cy="29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63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b="1" dirty="0" smtClean="0">
                <a:solidFill>
                  <a:srgbClr val="218B6F"/>
                </a:solidFill>
                <a:latin typeface="Arial" pitchFamily="34" charset="0"/>
              </a:rPr>
              <a:t>Time aids – time </a:t>
            </a:r>
            <a:r>
              <a:rPr kumimoji="0" lang="sv-SE" sz="3200" b="1" dirty="0" err="1" smtClean="0">
                <a:solidFill>
                  <a:srgbClr val="218B6F"/>
                </a:solidFill>
                <a:latin typeface="Arial" pitchFamily="34" charset="0"/>
              </a:rPr>
              <a:t>orientation</a:t>
            </a:r>
            <a:endParaRPr kumimoji="0" lang="en-GB" sz="32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989105" y="5981047"/>
            <a:ext cx="11202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Overview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 of the </a:t>
            </a: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week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…             </a:t>
            </a: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Overview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 of a </a:t>
            </a:r>
            <a:r>
              <a:rPr kumimoji="0" lang="sv-SE" sz="2800" dirty="0" err="1" smtClean="0">
                <a:solidFill>
                  <a:srgbClr val="218B6F"/>
                </a:solidFill>
                <a:latin typeface="Tahoma" pitchFamily="34" charset="0"/>
              </a:rPr>
              <a:t>day</a:t>
            </a:r>
            <a:r>
              <a:rPr kumimoji="0" lang="sv-SE" sz="2800" dirty="0" smtClean="0">
                <a:solidFill>
                  <a:srgbClr val="218B6F"/>
                </a:solidFill>
                <a:latin typeface="Tahoma" pitchFamily="34" charset="0"/>
              </a:rPr>
              <a:t> with a time pillar</a:t>
            </a:r>
            <a:endParaRPr kumimoji="0" lang="en-GB" sz="2800" dirty="0">
              <a:solidFill>
                <a:srgbClr val="218B6F"/>
              </a:solidFill>
              <a:latin typeface="Tahoma" pitchFamily="34" charset="0"/>
            </a:endParaRPr>
          </a:p>
        </p:txBody>
      </p:sp>
      <p:pic>
        <p:nvPicPr>
          <p:cNvPr id="12" name="Bildobjekt 11" descr="Memo daypl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091" y="958828"/>
            <a:ext cx="3816545" cy="467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477000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C4DC618-AC81-4BBF-9BB3-85467DE76F16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18 February 2015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52B563D-623A-47C7-997D-F1B3897A9DAE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13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749549" y="1921902"/>
            <a:ext cx="72970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3200" dirty="0" smtClean="0">
                <a:solidFill>
                  <a:srgbClr val="7030A0"/>
                </a:solidFill>
                <a:latin typeface="Arial" pitchFamily="34" charset="0"/>
              </a:rPr>
              <a:t>Reminder and calendar for daily time management</a:t>
            </a:r>
            <a:endParaRPr kumimoji="0" lang="en-GB" sz="3200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4813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10670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4000" dirty="0" smtClean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Time aids for time management</a:t>
            </a:r>
            <a:endParaRPr kumimoji="0" lang="en-GB" sz="4000" dirty="0">
              <a:solidFill>
                <a:srgbClr val="7030A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2" name="Bildobjekt 11" descr="Handi med pel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2364" y="1352211"/>
            <a:ext cx="2850777" cy="5069038"/>
          </a:xfrm>
          <a:prstGeom prst="rect">
            <a:avLst/>
          </a:prstGeom>
        </p:spPr>
      </p:pic>
      <p:pic>
        <p:nvPicPr>
          <p:cNvPr id="14" name="Bildobjekt 13" descr="Handi plan 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047" y="2665106"/>
            <a:ext cx="3859931" cy="368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Compensatory intervention; examples of time </a:t>
            </a:r>
            <a:r>
              <a:rPr lang="en-GB" sz="36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aids </a:t>
            </a:r>
            <a:r>
              <a:rPr lang="en-GB" sz="3600" kern="0" dirty="0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at different </a:t>
            </a:r>
            <a:r>
              <a:rPr lang="en-GB" sz="36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levels of time-processing ability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8417"/>
              </p:ext>
            </p:extLst>
          </p:nvPr>
        </p:nvGraphicFramePr>
        <p:xfrm>
          <a:off x="1188262" y="1567763"/>
          <a:ext cx="9443344" cy="48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Document" r:id="rId4" imgW="8888998" imgH="4595603" progId="Word.Document.12">
                  <p:embed/>
                </p:oleObj>
              </mc:Choice>
              <mc:Fallback>
                <p:oleObj name="Document" r:id="rId4" imgW="8888998" imgH="459560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62" y="1567763"/>
                        <a:ext cx="9443344" cy="4872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rgbClr val="C00000"/>
                </a:solidFill>
              </a:rPr>
              <a:t>Instruments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There are validated instruments to assess </a:t>
            </a:r>
          </a:p>
          <a:p>
            <a:pPr lvl="1" eaLnBrk="1" hangingPunct="1"/>
            <a:r>
              <a:rPr lang="en-US" sz="3200" dirty="0" smtClean="0"/>
              <a:t>Time-processing ability: KaTid-Child, KaTid-Youth </a:t>
            </a:r>
          </a:p>
          <a:p>
            <a:pPr lvl="1" eaLnBrk="1" hangingPunct="1"/>
            <a:r>
              <a:rPr lang="en-US" sz="3200" dirty="0" smtClean="0"/>
              <a:t>Daily time management: Time-Self rating scale </a:t>
            </a:r>
          </a:p>
          <a:p>
            <a:pPr lvl="1" eaLnBrk="1" hangingPunct="1"/>
            <a:r>
              <a:rPr lang="en-US" sz="3200" dirty="0" smtClean="0"/>
              <a:t>Organization Time Management and Planning (OTMP): COSS</a:t>
            </a:r>
            <a:r>
              <a:rPr lang="en-US" sz="3200" dirty="0"/>
              <a:t> </a:t>
            </a:r>
            <a:r>
              <a:rPr lang="en-US" sz="3200" dirty="0" smtClean="0"/>
              <a:t>or ATMS </a:t>
            </a:r>
          </a:p>
          <a:p>
            <a:pPr lvl="1" eaLnBrk="1" hangingPunct="1"/>
            <a:endParaRPr lang="en-US" sz="3200" dirty="0"/>
          </a:p>
          <a:p>
            <a:pPr marL="457200" lvl="1" indent="0" eaLnBrk="1" hangingPunct="1">
              <a:buNone/>
            </a:pPr>
            <a:r>
              <a:rPr lang="en-US" sz="3200" dirty="0" smtClean="0"/>
              <a:t>But what can be done?</a:t>
            </a:r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896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800000"/>
                </a:solidFill>
              </a:rPr>
              <a:t>Methods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dirty="0" smtClean="0"/>
              <a:t>An overview of literature was done;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search in relevant data bases, </a:t>
            </a:r>
            <a:r>
              <a:rPr lang="en-US" sz="3200" dirty="0" err="1" smtClean="0"/>
              <a:t>Pubmed</a:t>
            </a:r>
            <a:r>
              <a:rPr lang="en-US" sz="3200" dirty="0" smtClean="0"/>
              <a:t>/Medline, </a:t>
            </a:r>
            <a:r>
              <a:rPr lang="en-US" sz="3200" dirty="0" err="1" smtClean="0"/>
              <a:t>Cinahl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the relevance and quality of reviews and scientific articles found, using the measurement tools recommended by SBU (Swedish Council on Health Technology Assessment).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200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1524000" y="0"/>
          <a:ext cx="714375" cy="518160"/>
        </p:xfrm>
        <a:graphic>
          <a:graphicData uri="http://schemas.openxmlformats.org/drawingml/2006/table">
            <a:tbl>
              <a:tblPr/>
              <a:tblGrid>
                <a:gridCol w="7143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Evidence for effect of time aids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82348"/>
              </p:ext>
            </p:extLst>
          </p:nvPr>
        </p:nvGraphicFramePr>
        <p:xfrm>
          <a:off x="1646367" y="1149163"/>
          <a:ext cx="9003703" cy="5413693"/>
        </p:xfrm>
        <a:graphic>
          <a:graphicData uri="http://schemas.openxmlformats.org/drawingml/2006/table">
            <a:tbl>
              <a:tblPr firstRow="1" firstCol="1" bandRow="1"/>
              <a:tblGrid>
                <a:gridCol w="2135334"/>
                <a:gridCol w="6868369"/>
              </a:tblGrid>
              <a:tr h="3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</a:t>
                      </a:r>
                      <a:r>
                        <a:rPr lang="sv-SE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sv-S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reminders</a:t>
                      </a:r>
                      <a:r>
                        <a:rPr lang="sv-S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sv-S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sv-SE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(Gillespie 2012)</a:t>
                      </a: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ime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aids (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Handi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support for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decisions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stress and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participation in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routines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(Wennberg &amp; Kjellberg 2010)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Time orientation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time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Scedules</a:t>
                      </a:r>
                      <a:r>
                        <a:rPr lang="sv-SE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calendars</a:t>
                      </a:r>
                      <a:r>
                        <a:rPr lang="sv-SE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sv-SE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sv-SE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sv-SE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ID, ASD</a:t>
                      </a:r>
                      <a:endParaRPr lang="sv-SE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Time orientation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perspective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 Concepts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Order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aids e.g. quarter hour watch can support independence/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 in daily routines and for managing time (Arvidsson &amp; Jonsson 2006)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Time Perception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 of time - activity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Timer </a:t>
                      </a: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visible</a:t>
                      </a:r>
                      <a:r>
                        <a:rPr lang="sv-SE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sv-SE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</a:t>
                      </a:r>
                      <a:r>
                        <a:rPr lang="sv-SE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(Grey, Healy et al 2009)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99261"/>
              </p:ext>
            </p:extLst>
          </p:nvPr>
        </p:nvGraphicFramePr>
        <p:xfrm>
          <a:off x="1646367" y="1149163"/>
          <a:ext cx="9003703" cy="4762784"/>
        </p:xfrm>
        <a:graphic>
          <a:graphicData uri="http://schemas.openxmlformats.org/drawingml/2006/table">
            <a:tbl>
              <a:tblPr firstRow="1" firstCol="1" bandRow="1"/>
              <a:tblGrid>
                <a:gridCol w="2135334"/>
                <a:gridCol w="6868369"/>
              </a:tblGrid>
              <a:tr h="3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OTMP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Time orientation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time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RCT study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Aim: evaluate intervention with time aids 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Sample: children 6 – 11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 = 47) (F17/M30) with ADHD, ASD, mild - moderate ID MMC and 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Time orientation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perspective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 Concepts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Order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time-processing ability and managing one’s time can be improved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intervention using time aids in children with intellectual and developmental disabilities.</a:t>
                      </a:r>
                      <a:endParaRPr lang="sv-SE" sz="20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Time Perception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 of time - activity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Ref: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Evaluating intervention using time aids in children with disabilities </a:t>
                      </a:r>
                      <a:r>
                        <a:rPr lang="en-GB" altLang="ja-JP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(Janeslätt, </a:t>
                      </a:r>
                      <a:r>
                        <a:rPr lang="sv-SE" altLang="ja-JP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Kottorp</a:t>
                      </a:r>
                      <a:r>
                        <a:rPr lang="sv-SE" altLang="ja-JP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Granlund, SJOT 2014)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9749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Additional evidence </a:t>
            </a:r>
            <a:r>
              <a:rPr lang="en-GB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for effect of time aids</a:t>
            </a:r>
          </a:p>
        </p:txBody>
      </p:sp>
    </p:spTree>
    <p:extLst>
      <p:ext uri="{BB962C8B-B14F-4D97-AF65-F5344CB8AC3E}">
        <p14:creationId xmlns:p14="http://schemas.microsoft.com/office/powerpoint/2010/main" val="3048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7030A0"/>
                </a:solidFill>
              </a:rPr>
              <a:t>Effect in </a:t>
            </a:r>
            <a:r>
              <a:rPr lang="en-GB" sz="4000" b="1" dirty="0" smtClean="0">
                <a:solidFill>
                  <a:srgbClr val="7030A0"/>
                </a:solidFill>
              </a:rPr>
              <a:t>Organization </a:t>
            </a:r>
            <a:r>
              <a:rPr lang="en-GB" sz="4000" b="1" dirty="0">
                <a:solidFill>
                  <a:srgbClr val="7030A0"/>
                </a:solidFill>
              </a:rPr>
              <a:t>and </a:t>
            </a:r>
            <a:r>
              <a:rPr lang="en-GB" sz="4000" b="1" dirty="0" smtClean="0">
                <a:solidFill>
                  <a:srgbClr val="7030A0"/>
                </a:solidFill>
              </a:rPr>
              <a:t>Planning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228600" lvl="1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/>
              <a:t>Moderate evidence supporting that assistive devices for organisation and planning is effective for adults with TBI/ABI, ID, </a:t>
            </a:r>
            <a:r>
              <a:rPr lang="en-GB" sz="3200" dirty="0" err="1" smtClean="0"/>
              <a:t>Demencia</a:t>
            </a:r>
            <a:r>
              <a:rPr lang="en-GB" sz="3200" dirty="0" smtClean="0"/>
              <a:t>  </a:t>
            </a:r>
            <a:r>
              <a:rPr lang="en-GB" sz="3200" dirty="0"/>
              <a:t>to </a:t>
            </a:r>
            <a:r>
              <a:rPr lang="en-GB" sz="3200" dirty="0" smtClean="0"/>
              <a:t>manage primary and secondary ADL </a:t>
            </a:r>
            <a:r>
              <a:rPr lang="en-GB" dirty="0"/>
              <a:t>(Gillespie et al 2012)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“</a:t>
            </a:r>
            <a:r>
              <a:rPr lang="en-GB" dirty="0" smtClean="0">
                <a:solidFill>
                  <a:srgbClr val="993300"/>
                </a:solidFill>
              </a:rPr>
              <a:t>Prompting”, “task sequencing” step-by-step support </a:t>
            </a:r>
            <a:r>
              <a:rPr lang="en-GB" dirty="0" smtClean="0"/>
              <a:t>in performance via e.g</a:t>
            </a:r>
            <a:r>
              <a:rPr lang="en-GB" dirty="0"/>
              <a:t>. use computer,  alarm, telephone =support to know </a:t>
            </a:r>
            <a:r>
              <a:rPr lang="en-GB" dirty="0" smtClean="0"/>
              <a:t>WHAT to do first and second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545763" cy="43513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 the time-dependent society of today, persons with limited ability to manage time will show a heightened dependence on others and more need for support, exacerbating their inferior role and vulnerability</a:t>
            </a:r>
          </a:p>
          <a:p>
            <a:pPr eaLnBrk="1" hangingPunct="1"/>
            <a:endParaRPr lang="sv-SE" sz="3200" dirty="0" smtClean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4400" i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r>
              <a:rPr lang="sv-SE" sz="4400" dirty="0">
                <a:latin typeface="+mj-lt"/>
                <a:ea typeface="+mj-ea"/>
                <a:cs typeface="+mj-cs"/>
              </a:rPr>
              <a:t/>
            </a:r>
            <a:br>
              <a:rPr lang="sv-SE" sz="4400" dirty="0">
                <a:latin typeface="+mj-lt"/>
                <a:ea typeface="+mj-ea"/>
                <a:cs typeface="+mj-cs"/>
              </a:rPr>
            </a:br>
            <a:endParaRPr lang="sv-SE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Results</a:t>
            </a:r>
          </a:p>
        </p:txBody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There is an emerging evidence Time aids can compensate for lacking time-processing ability in children and adults. </a:t>
            </a:r>
          </a:p>
          <a:p>
            <a:pPr eaLnBrk="1" hangingPunct="1"/>
            <a:r>
              <a:rPr lang="en-US" sz="3200" dirty="0" smtClean="0"/>
              <a:t>The evidence is strong </a:t>
            </a:r>
            <a:r>
              <a:rPr lang="en-US" sz="3200" dirty="0"/>
              <a:t>t</a:t>
            </a:r>
            <a:r>
              <a:rPr lang="en-US" sz="3200" dirty="0" smtClean="0"/>
              <a:t>ime aids can </a:t>
            </a:r>
            <a:r>
              <a:rPr lang="en-US" sz="3200" dirty="0" smtClean="0">
                <a:solidFill>
                  <a:srgbClr val="CC0099"/>
                </a:solidFill>
              </a:rPr>
              <a:t>compensate for lacking time management using reminders </a:t>
            </a:r>
            <a:r>
              <a:rPr lang="en-US" sz="3200" dirty="0" smtClean="0"/>
              <a:t>and </a:t>
            </a:r>
          </a:p>
          <a:p>
            <a:pPr eaLnBrk="1" hangingPunct="1"/>
            <a:r>
              <a:rPr lang="en-US" sz="3200" dirty="0" smtClean="0"/>
              <a:t>at least moderate support for the effectiveness of </a:t>
            </a:r>
            <a:r>
              <a:rPr lang="en-US" sz="3200" dirty="0"/>
              <a:t>c</a:t>
            </a:r>
            <a:r>
              <a:rPr lang="en-US" sz="3200" dirty="0" smtClean="0"/>
              <a:t>ognitive devices in supporting </a:t>
            </a:r>
            <a:r>
              <a:rPr lang="en-US" sz="3200" dirty="0" smtClean="0">
                <a:solidFill>
                  <a:srgbClr val="7030A0"/>
                </a:solidFill>
              </a:rPr>
              <a:t>organization and planning functions</a:t>
            </a:r>
            <a:r>
              <a:rPr lang="en-US" sz="3200" dirty="0" smtClean="0"/>
              <a:t>, mainly based on adults with cognitive disabilities.  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kern="0" dirty="0" err="1">
                <a:solidFill>
                  <a:srgbClr val="993300"/>
                </a:solidFill>
              </a:rPr>
              <a:t>Conclusions</a:t>
            </a:r>
            <a:endParaRPr lang="sv-SE" sz="4000" kern="0" dirty="0">
              <a:solidFill>
                <a:srgbClr val="993300"/>
              </a:solidFill>
            </a:endParaRPr>
          </a:p>
        </p:txBody>
      </p:sp>
      <p:sp>
        <p:nvSpPr>
          <p:cNvPr id="203778" name="Rectangle 1"/>
          <p:cNvSpPr>
            <a:spLocks noChangeArrowheads="1"/>
          </p:cNvSpPr>
          <p:nvPr/>
        </p:nvSpPr>
        <p:spPr bwMode="auto">
          <a:xfrm>
            <a:off x="620713" y="1697564"/>
            <a:ext cx="8955087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Occupational therapists should consider integrating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time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aids </a:t>
            </a:r>
            <a:r>
              <a:rPr lang="en-US" sz="3200" dirty="0">
                <a:latin typeface="Calibri" pitchFamily="34" charset="0"/>
              </a:rPr>
              <a:t>when offering </a:t>
            </a:r>
            <a:r>
              <a:rPr lang="en-US" sz="3200" dirty="0" smtClean="0">
                <a:latin typeface="Calibri" pitchFamily="34" charset="0"/>
              </a:rPr>
              <a:t>intervention </a:t>
            </a:r>
            <a:r>
              <a:rPr lang="en-US" sz="3200" dirty="0">
                <a:latin typeface="Calibri" pitchFamily="34" charset="0"/>
              </a:rPr>
              <a:t>to </a:t>
            </a:r>
            <a:r>
              <a:rPr lang="en-US" sz="3200" dirty="0" smtClean="0">
                <a:latin typeface="Calibri" pitchFamily="34" charset="0"/>
              </a:rPr>
              <a:t>persons </a:t>
            </a:r>
            <a:r>
              <a:rPr lang="en-US" sz="3200" dirty="0">
                <a:latin typeface="Calibri" pitchFamily="34" charset="0"/>
              </a:rPr>
              <a:t>with cognitive </a:t>
            </a:r>
            <a:r>
              <a:rPr lang="en-US" sz="3200" dirty="0" smtClean="0">
                <a:latin typeface="Calibri" pitchFamily="34" charset="0"/>
              </a:rPr>
              <a:t>disabilities using validated </a:t>
            </a:r>
            <a:r>
              <a:rPr lang="en-US" sz="3200" dirty="0">
                <a:latin typeface="Calibri" pitchFamily="34" charset="0"/>
              </a:rPr>
              <a:t>instruments to </a:t>
            </a:r>
            <a:r>
              <a:rPr lang="en-US" sz="3200" dirty="0" smtClean="0">
                <a:latin typeface="Calibri" pitchFamily="34" charset="0"/>
              </a:rPr>
              <a:t>evaluate the intervention </a:t>
            </a:r>
          </a:p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Further research needed to </a:t>
            </a:r>
            <a:r>
              <a:rPr lang="en-US" sz="3200" dirty="0">
                <a:latin typeface="Calibri" pitchFamily="34" charset="0"/>
              </a:rPr>
              <a:t>extend the knowledge of </a:t>
            </a:r>
            <a:r>
              <a:rPr lang="en-US" sz="3200" dirty="0" smtClean="0">
                <a:latin typeface="Calibri" pitchFamily="34" charset="0"/>
              </a:rPr>
              <a:t>time aids for children and for other types of disabilities e.g. ID, psychiatric disorders</a:t>
            </a:r>
          </a:p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New methods for remediation (e.g. My time, Let’s get organized) are being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404813"/>
            <a:ext cx="7772400" cy="4846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b="1" dirty="0" smtClean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0" algn="l"/>
              </a:tabLst>
            </a:pPr>
            <a:endParaRPr lang="sv-SE" sz="4000" kern="0" dirty="0" smtClean="0">
              <a:solidFill>
                <a:srgbClr val="99330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0" algn="l"/>
              </a:tabLst>
            </a:pPr>
            <a:r>
              <a:rPr lang="sv-SE" sz="4000" kern="0" dirty="0" err="1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sv-SE" sz="4000" kern="0" dirty="0" smtClean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4000" kern="0" dirty="0" err="1">
                <a:solidFill>
                  <a:srgbClr val="993300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sv-SE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want</a:t>
            </a:r>
            <a:r>
              <a:rPr lang="sv-SE" dirty="0" smtClean="0"/>
              <a:t> to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, </a:t>
            </a:r>
            <a:r>
              <a:rPr lang="sv-SE" dirty="0" err="1" smtClean="0"/>
              <a:t>contact</a:t>
            </a:r>
            <a:endParaRPr lang="sv-SE" sz="9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r>
              <a:rPr lang="sv-SE" sz="3200" dirty="0" smtClean="0">
                <a:hlinkClick r:id="rId3"/>
              </a:rPr>
              <a:t>gunnel.janeslatt@ltdalarna.se</a:t>
            </a:r>
            <a:endParaRPr lang="sv-SE" sz="32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sz="14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sz="2500" dirty="0" smtClean="0"/>
          </a:p>
        </p:txBody>
      </p:sp>
      <p:pic>
        <p:nvPicPr>
          <p:cNvPr id="204802" name="Picture 3" descr="Anfanger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28025" y="5661025"/>
            <a:ext cx="1512888" cy="531813"/>
          </a:xfrm>
        </p:spPr>
      </p:pic>
      <p:pic>
        <p:nvPicPr>
          <p:cNvPr id="204804" name="Picture 7" descr="Uppsala universit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213" y="3333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6" descr="ckf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9825" y="549275"/>
            <a:ext cx="11795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7" name="Picture 7" descr="SUF_KC_e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5516563"/>
            <a:ext cx="3957637" cy="625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 err="1" smtClean="0">
                <a:latin typeface="Arial" charset="0"/>
              </a:rPr>
              <a:t>What</a:t>
            </a:r>
            <a:r>
              <a:rPr lang="sv-SE" sz="3600" dirty="0" smtClean="0">
                <a:latin typeface="Arial" charset="0"/>
              </a:rPr>
              <a:t> </a:t>
            </a:r>
            <a:r>
              <a:rPr lang="sv-SE" sz="3600" dirty="0" err="1" smtClean="0">
                <a:latin typeface="Arial" charset="0"/>
              </a:rPr>
              <a:t>does</a:t>
            </a:r>
            <a:r>
              <a:rPr lang="sv-SE" sz="3600" dirty="0" smtClean="0">
                <a:latin typeface="Arial" charset="0"/>
              </a:rPr>
              <a:t> it </a:t>
            </a:r>
            <a:r>
              <a:rPr lang="sv-SE" sz="3600" dirty="0" err="1" smtClean="0">
                <a:latin typeface="Arial" charset="0"/>
              </a:rPr>
              <a:t>take</a:t>
            </a:r>
            <a:r>
              <a:rPr lang="sv-SE" sz="3600" dirty="0" smtClean="0">
                <a:latin typeface="Arial" charset="0"/>
              </a:rPr>
              <a:t> to </a:t>
            </a:r>
            <a:r>
              <a:rPr lang="sv-SE" sz="3600" dirty="0" err="1" smtClean="0">
                <a:latin typeface="Arial" charset="0"/>
              </a:rPr>
              <a:t>use</a:t>
            </a:r>
            <a:r>
              <a:rPr lang="sv-SE" sz="3600" dirty="0" smtClean="0">
                <a:latin typeface="Arial" charset="0"/>
              </a:rPr>
              <a:t> the information you get from the </a:t>
            </a:r>
            <a:r>
              <a:rPr lang="sv-SE" sz="3600" dirty="0" err="1" smtClean="0">
                <a:latin typeface="Arial" charset="0"/>
              </a:rPr>
              <a:t>clock</a:t>
            </a:r>
            <a:r>
              <a:rPr lang="sv-SE" sz="3600" dirty="0" smtClean="0">
                <a:latin typeface="Arial" charset="0"/>
              </a:rPr>
              <a:t>?</a:t>
            </a:r>
            <a:endParaRPr lang="sv-SE" dirty="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7" y="1557338"/>
            <a:ext cx="10363200" cy="5040312"/>
          </a:xfrm>
        </p:spPr>
        <p:txBody>
          <a:bodyPr/>
          <a:lstStyle/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interpret the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clockface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digital time</a:t>
            </a:r>
          </a:p>
          <a:p>
            <a:pPr eaLnBrk="1" hangingPunct="1">
              <a:defRPr/>
            </a:pP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Knowing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quantity</a:t>
            </a:r>
            <a:endParaRPr lang="sv-S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differences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 time periods</a:t>
            </a:r>
          </a:p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you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set time</a:t>
            </a:r>
          </a:p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concepts</a:t>
            </a:r>
            <a:endParaRPr lang="sv-S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sv-S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alternatives</a:t>
            </a:r>
          </a:p>
          <a:p>
            <a:pPr eaLnBrk="1" hangingPunct="1">
              <a:defRPr/>
            </a:pPr>
            <a:endParaRPr lang="sv-SE" sz="2800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b="1" dirty="0" smtClean="0">
              <a:latin typeface="Arial" charset="0"/>
            </a:endParaRPr>
          </a:p>
          <a:p>
            <a:pPr eaLnBrk="1" hangingPunct="1">
              <a:defRPr/>
            </a:pPr>
            <a:endParaRPr lang="sv-S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9403" y="620688"/>
            <a:ext cx="10363200" cy="927100"/>
          </a:xfrm>
        </p:spPr>
        <p:txBody>
          <a:bodyPr/>
          <a:lstStyle/>
          <a:p>
            <a:r>
              <a:rPr lang="sv-SE" dirty="0" smtClean="0"/>
              <a:t>Persons with </a:t>
            </a:r>
            <a:r>
              <a:rPr lang="sv-SE" sz="3200" dirty="0" smtClean="0"/>
              <a:t> </a:t>
            </a:r>
            <a:endParaRPr lang="en-GB" sz="3200" dirty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719403" y="1772816"/>
            <a:ext cx="9312771" cy="4176464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Attention Deficit Hyperactivity Disorder, ADHD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children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(Smith 2002;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Abilkoff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et al 2013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and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adults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Barkley, Murphy, &amp; Bush, 2001; </a:t>
            </a:r>
            <a:r>
              <a:rPr lang="en-GB" sz="1400" dirty="0" err="1" smtClean="0">
                <a:cs typeface="Times New Roman" pitchFamily="18" charset="0"/>
              </a:rPr>
              <a:t>Asherson</a:t>
            </a:r>
            <a:r>
              <a:rPr lang="en-GB" sz="1400" dirty="0" smtClean="0">
                <a:cs typeface="Times New Roman" pitchFamily="18" charset="0"/>
              </a:rPr>
              <a:t>, </a:t>
            </a:r>
            <a:r>
              <a:rPr lang="en-GB" sz="1400" dirty="0" err="1" smtClean="0">
                <a:cs typeface="Times New Roman" pitchFamily="18" charset="0"/>
              </a:rPr>
              <a:t>Akehurst</a:t>
            </a:r>
            <a:r>
              <a:rPr lang="en-GB" sz="1400" dirty="0" smtClean="0">
                <a:cs typeface="Times New Roman" pitchFamily="18" charset="0"/>
              </a:rPr>
              <a:t> et al. 2012; Adler and Chua 2002; </a:t>
            </a:r>
            <a:r>
              <a:rPr lang="en-GB" sz="1400" dirty="0" err="1" smtClean="0">
                <a:cs typeface="Times New Roman" pitchFamily="18" charset="0"/>
              </a:rPr>
              <a:t>Carelli</a:t>
            </a:r>
            <a:r>
              <a:rPr lang="en-GB" sz="1400" dirty="0" smtClean="0">
                <a:cs typeface="Times New Roman" pitchFamily="18" charset="0"/>
              </a:rPr>
              <a:t> and </a:t>
            </a:r>
            <a:r>
              <a:rPr lang="en-GB" sz="1400" dirty="0" err="1" smtClean="0">
                <a:cs typeface="Times New Roman" pitchFamily="18" charset="0"/>
              </a:rPr>
              <a:t>Wiberg</a:t>
            </a:r>
            <a:r>
              <a:rPr lang="en-GB" sz="1400" dirty="0" smtClean="0">
                <a:cs typeface="Times New Roman" pitchFamily="18" charset="0"/>
              </a:rPr>
              <a:t> 2012; </a:t>
            </a:r>
            <a:r>
              <a:rPr lang="sv-SE" sz="1400" dirty="0" smtClean="0">
                <a:cs typeface="Times New Roman" pitchFamily="18" charset="0"/>
              </a:rPr>
              <a:t>Valko, Schneider et al. 2010;</a:t>
            </a:r>
            <a:r>
              <a:rPr lang="en-GB" sz="1400" dirty="0" smtClean="0">
                <a:cs typeface="Times New Roman" pitchFamily="18" charset="0"/>
              </a:rPr>
              <a:t> Young and </a:t>
            </a:r>
            <a:r>
              <a:rPr lang="en-GB" sz="1400" dirty="0" err="1" smtClean="0">
                <a:cs typeface="Times New Roman" pitchFamily="18" charset="0"/>
              </a:rPr>
              <a:t>Bramham</a:t>
            </a:r>
            <a:r>
              <a:rPr lang="en-GB" sz="1400" dirty="0" smtClean="0">
                <a:cs typeface="Times New Roman" pitchFamily="18" charset="0"/>
              </a:rPr>
              <a:t> 2000)</a:t>
            </a:r>
            <a:endParaRPr lang="sv-SE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Asperger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Syndrome or high functioning Autism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Szelag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Kowalska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Galkowski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&amp;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Poppel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2004; </a:t>
            </a:r>
            <a:r>
              <a:rPr lang="en-GB" sz="1800" dirty="0" err="1" smtClean="0">
                <a:cs typeface="Times New Roman" pitchFamily="18" charset="0"/>
              </a:rPr>
              <a:t>Claessens</a:t>
            </a:r>
            <a:r>
              <a:rPr lang="en-GB" sz="1800" dirty="0" smtClean="0">
                <a:cs typeface="Times New Roman" pitchFamily="18" charset="0"/>
              </a:rPr>
              <a:t>, van </a:t>
            </a:r>
            <a:r>
              <a:rPr lang="en-GB" sz="1800" dirty="0" err="1" smtClean="0">
                <a:cs typeface="Times New Roman" pitchFamily="18" charset="0"/>
              </a:rPr>
              <a:t>Eerde</a:t>
            </a:r>
            <a:r>
              <a:rPr lang="en-GB" sz="1800" dirty="0" smtClean="0">
                <a:cs typeface="Times New Roman" pitchFamily="18" charset="0"/>
              </a:rPr>
              <a:t> et al. 2007; </a:t>
            </a:r>
            <a:r>
              <a:rPr lang="en-GB" sz="1800" dirty="0" err="1" smtClean="0">
                <a:cs typeface="Times New Roman" pitchFamily="18" charset="0"/>
              </a:rPr>
              <a:t>Bramham</a:t>
            </a:r>
            <a:r>
              <a:rPr lang="en-GB" sz="1800" dirty="0" smtClean="0">
                <a:cs typeface="Times New Roman" pitchFamily="18" charset="0"/>
              </a:rPr>
              <a:t>, </a:t>
            </a:r>
            <a:r>
              <a:rPr lang="en-GB" sz="1800" dirty="0" err="1" smtClean="0">
                <a:cs typeface="Times New Roman" pitchFamily="18" charset="0"/>
              </a:rPr>
              <a:t>Ambery</a:t>
            </a:r>
            <a:r>
              <a:rPr lang="en-GB" sz="1800" dirty="0" smtClean="0">
                <a:cs typeface="Times New Roman" pitchFamily="18" charset="0"/>
              </a:rPr>
              <a:t> et al. 2009) </a:t>
            </a:r>
            <a:endParaRPr lang="en-GB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Intellectual Disability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(Arvidsson 2006;  Davies 2002;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Owen 2006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 Janeslätt et al 2010)</a:t>
            </a:r>
          </a:p>
          <a:p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Physical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disability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 CP, MMC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sv-SE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Donlau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et al; 2008, 2009, 2010)</a:t>
            </a:r>
          </a:p>
          <a:p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Psychiatric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illness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sv-SE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Melges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in Block 1990;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Janeslätt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Lindstedt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Adolfsson</a:t>
            </a:r>
            <a:r>
              <a:rPr lang="en-GB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2014) 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Older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students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learning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disabilities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sv-SE" sz="1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Manganello</a:t>
            </a:r>
            <a:r>
              <a:rPr lang="sv-SE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1994)</a:t>
            </a:r>
            <a:endParaRPr lang="en-GB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often demonstrate problems in time perception, </a:t>
            </a: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time orientation and time management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thus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in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Dailý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time </a:t>
            </a:r>
            <a:r>
              <a:rPr lang="sv-SE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managenent</a:t>
            </a: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36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436F3A-7844-45CD-A918-0C98FA22429F}" type="datetime4">
              <a:rPr lang="en-GB" smtClean="0"/>
              <a:pPr/>
              <a:t>18 February 2015</a:t>
            </a:fld>
            <a:endParaRPr lang="en-GB" dirty="0" smtClean="0"/>
          </a:p>
        </p:txBody>
      </p:sp>
      <p:sp>
        <p:nvSpPr>
          <p:cNvPr id="1536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Gunnel</a:t>
            </a:r>
            <a:r>
              <a:rPr lang="en-GB" dirty="0" smtClean="0"/>
              <a:t> </a:t>
            </a:r>
            <a:r>
              <a:rPr lang="en-GB" dirty="0" err="1" smtClean="0"/>
              <a:t>Janeslätt</a:t>
            </a:r>
            <a:endParaRPr lang="en-GB" dirty="0" smtClean="0"/>
          </a:p>
        </p:txBody>
      </p:sp>
      <p:sp>
        <p:nvSpPr>
          <p:cNvPr id="1536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B2059-0613-4308-A780-685E9EBEC5FA}" type="slidenum">
              <a:rPr lang="en-GB" smtClean="0"/>
              <a:pPr/>
              <a:t>4</a:t>
            </a:fld>
            <a:endParaRPr lang="en-GB" dirty="0" smtClean="0"/>
          </a:p>
        </p:txBody>
      </p:sp>
      <p:pic>
        <p:nvPicPr>
          <p:cNvPr id="8" name="Picture 2" descr="F:\SnabbKloc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4702" y="357460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675"/>
            <a:ext cx="9652000" cy="1143000"/>
          </a:xfrm>
        </p:spPr>
        <p:txBody>
          <a:bodyPr/>
          <a:lstStyle/>
          <a:p>
            <a:r>
              <a:rPr lang="en-GB" sz="3200" dirty="0" smtClean="0">
                <a:latin typeface="Arial" charset="0"/>
                <a:cs typeface="Arial" charset="0"/>
              </a:rPr>
              <a:t>ICF-CY</a:t>
            </a:r>
            <a:r>
              <a:rPr lang="sv-SE" sz="3200" dirty="0" smtClean="0">
                <a:latin typeface="Arial" charset="0"/>
                <a:cs typeface="Arial" charset="0"/>
              </a:rPr>
              <a:t> Definitions of </a:t>
            </a:r>
            <a:r>
              <a:rPr lang="sv-SE" sz="3200" dirty="0" err="1" smtClean="0">
                <a:latin typeface="Arial" charset="0"/>
                <a:cs typeface="Arial" charset="0"/>
              </a:rPr>
              <a:t>concepts</a:t>
            </a:r>
            <a:r>
              <a:rPr lang="sv-SE" sz="3200" dirty="0" smtClean="0">
                <a:latin typeface="Arial" charset="0"/>
                <a:cs typeface="Arial" charset="0"/>
              </a:rPr>
              <a:t> of time (WHO 2010)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828800"/>
            <a:ext cx="10363200" cy="4406900"/>
          </a:xfrm>
        </p:spPr>
        <p:txBody>
          <a:bodyPr/>
          <a:lstStyle/>
          <a:p>
            <a:pPr marL="273050" indent="-273050">
              <a:buFont typeface="Wingdings 2" pitchFamily="18" charset="2"/>
              <a:buChar char=""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Time perception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is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the </a:t>
            </a:r>
            <a:r>
              <a:rPr lang="en-GB" sz="24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experience of time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 specifically the mental functions related to the subjective experiences of the length and passage of time 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[b1802]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(WHO, 2010)</a:t>
            </a: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Orientation in time is related to awareness of the day, date, month and year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[b1140]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(WHO, 2010) a person’s awareness of and ability to understand physical time (</a:t>
            </a:r>
            <a:r>
              <a:rPr lang="en-GB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Eisler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2003; </a:t>
            </a:r>
            <a:r>
              <a:rPr lang="en-GB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Kylén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1984)</a:t>
            </a: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Time management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is 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 mental function of ordering events in chronological sequence and allocating amounts of time to events and activities </a:t>
            </a:r>
            <a:r>
              <a:rPr lang="sv-SE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[b1642]</a:t>
            </a: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(WHO, 2010)</a:t>
            </a: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endParaRPr lang="sv-SE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endParaRPr lang="en-GB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02574B-D96C-4429-95B7-A2BD144FEA10}" type="datetime4">
              <a:rPr lang="en-GB" smtClean="0"/>
              <a:pPr/>
              <a:t>18 February 2015</a:t>
            </a:fld>
            <a:endParaRPr lang="en-GB" smtClean="0"/>
          </a:p>
        </p:txBody>
      </p:sp>
      <p:sp>
        <p:nvSpPr>
          <p:cNvPr id="17413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Gunnel Janeslätt</a:t>
            </a:r>
          </a:p>
        </p:txBody>
      </p:sp>
      <p:sp>
        <p:nvSpPr>
          <p:cNvPr id="1741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2CC68-C975-4882-96F2-BED58CCC1CBC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4703964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C0099"/>
                </a:solidFill>
              </a:rPr>
              <a:t>Managing one’s time </a:t>
            </a:r>
            <a:r>
              <a:rPr lang="en-US" sz="2400" dirty="0"/>
              <a:t>[d2305] </a:t>
            </a:r>
            <a:r>
              <a:rPr lang="en-US" sz="2400" dirty="0" smtClean="0"/>
              <a:t>managing the time required to complete usual or specific activities, such as preparing to depart from the home and accessing assistive technology and supports time </a:t>
            </a:r>
            <a:r>
              <a:rPr lang="en-US" sz="2400" i="1" dirty="0" smtClean="0">
                <a:solidFill>
                  <a:srgbClr val="CC0099"/>
                </a:solidFill>
              </a:rPr>
              <a:t>in daily life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GB" sz="2400" dirty="0" smtClean="0">
                <a:solidFill>
                  <a:srgbClr val="CC0099"/>
                </a:solidFill>
              </a:rPr>
              <a:t>Adapting </a:t>
            </a:r>
            <a:r>
              <a:rPr lang="en-GB" sz="2400" dirty="0">
                <a:solidFill>
                  <a:srgbClr val="CC0099"/>
                </a:solidFill>
              </a:rPr>
              <a:t>to time </a:t>
            </a:r>
            <a:r>
              <a:rPr lang="en-GB" sz="2400" dirty="0" smtClean="0">
                <a:solidFill>
                  <a:srgbClr val="CC0099"/>
                </a:solidFill>
              </a:rPr>
              <a:t>demands </a:t>
            </a:r>
            <a:r>
              <a:rPr lang="en-GB" sz="2400" dirty="0"/>
              <a:t>[d2306] Carrying out actions and behaviours appropriately in the required sequence and within the time allotted, such as running to the station when in danger of missing the train.</a:t>
            </a:r>
            <a:endParaRPr lang="sv-SE" sz="2400" dirty="0"/>
          </a:p>
          <a:p>
            <a:pPr eaLnBrk="1" hangingPunct="1">
              <a:buNone/>
            </a:pPr>
            <a:r>
              <a:rPr lang="en-US" sz="3200" dirty="0" smtClean="0"/>
              <a:t>Managing one’s time and Adapting to time are summated into </a:t>
            </a:r>
            <a:r>
              <a:rPr lang="en-US" sz="3200" b="1" dirty="0">
                <a:solidFill>
                  <a:srgbClr val="CC0099"/>
                </a:solidFill>
              </a:rPr>
              <a:t>Daily time management</a:t>
            </a:r>
          </a:p>
          <a:p>
            <a:pPr eaLnBrk="1" hangingPunct="1">
              <a:buNone/>
            </a:pPr>
            <a:r>
              <a:rPr lang="en-US" sz="3200" dirty="0" smtClean="0"/>
              <a:t>All time aids have the purpose to increase daily time management</a:t>
            </a:r>
            <a:r>
              <a:rPr lang="en-US" sz="3600" dirty="0" smtClean="0"/>
              <a:t>.</a:t>
            </a:r>
            <a:endParaRPr lang="sv-SE" sz="3600" dirty="0" smtClean="0"/>
          </a:p>
          <a:p>
            <a:pPr eaLnBrk="1" hangingPunct="1"/>
            <a:endParaRPr lang="sv-SE" sz="3600" dirty="0" smtClean="0"/>
          </a:p>
          <a:p>
            <a:pPr eaLnBrk="1" hangingPunct="1"/>
            <a:endParaRPr lang="sv-S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11234" y="188913"/>
            <a:ext cx="8270966" cy="873125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36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In ICF-CY time at </a:t>
            </a:r>
            <a:r>
              <a:rPr lang="sv-SE" sz="3600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Activity/participation</a:t>
            </a:r>
            <a:r>
              <a:rPr lang="sv-SE" sz="36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600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level</a:t>
            </a:r>
            <a:r>
              <a:rPr lang="sv-SE" sz="36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endParaRPr lang="sv-SE" sz="2800" dirty="0">
              <a:solidFill>
                <a:srgbClr val="80000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1524000" y="2306472"/>
            <a:ext cx="4572000" cy="893928"/>
          </a:xfrm>
          <a:prstGeom prst="ellipse">
            <a:avLst/>
          </a:prstGeom>
          <a:solidFill>
            <a:srgbClr val="F7E8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 dirty="0" smtClean="0">
                <a:latin typeface="Times New Roman" pitchFamily="18" charset="0"/>
              </a:rPr>
              <a:t>Daily time management</a:t>
            </a:r>
            <a:endParaRPr kumimoji="1" lang="sv-SE" sz="2400" dirty="0">
              <a:latin typeface="Times New Roman" pitchFamily="18" charset="0"/>
            </a:endParaRPr>
          </a:p>
        </p:txBody>
      </p:sp>
      <p:sp>
        <p:nvSpPr>
          <p:cNvPr id="37891" name="Rektangel med rundade hörn 24"/>
          <p:cNvSpPr>
            <a:spLocks noChangeArrowheads="1"/>
          </p:cNvSpPr>
          <p:nvPr/>
        </p:nvSpPr>
        <p:spPr bwMode="auto">
          <a:xfrm>
            <a:off x="5808134" y="2420939"/>
            <a:ext cx="2016517" cy="1145221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kumimoji="1" lang="en-GB" sz="2400">
              <a:latin typeface="Times New Roman" pitchFamily="18" charset="0"/>
            </a:endParaRPr>
          </a:p>
        </p:txBody>
      </p:sp>
      <p:sp>
        <p:nvSpPr>
          <p:cNvPr id="37892" name="Rektangel med rundade hörn 23"/>
          <p:cNvSpPr>
            <a:spLocks noChangeArrowheads="1"/>
          </p:cNvSpPr>
          <p:nvPr/>
        </p:nvSpPr>
        <p:spPr bwMode="auto">
          <a:xfrm>
            <a:off x="7341326" y="4594588"/>
            <a:ext cx="2103120" cy="89181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kumimoji="1" lang="en-GB" sz="2400">
              <a:latin typeface="Times New Roman" pitchFamily="18" charset="0"/>
            </a:endParaRPr>
          </a:p>
        </p:txBody>
      </p:sp>
      <p:sp>
        <p:nvSpPr>
          <p:cNvPr id="37893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kumimoji="1" lang="en-GB" sz="8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8962" name="Oval 2"/>
          <p:cNvSpPr>
            <a:spLocks noChangeArrowheads="1"/>
          </p:cNvSpPr>
          <p:nvPr/>
        </p:nvSpPr>
        <p:spPr bwMode="auto">
          <a:xfrm>
            <a:off x="1524000" y="4724400"/>
            <a:ext cx="4572000" cy="685800"/>
          </a:xfrm>
          <a:prstGeom prst="ellipse">
            <a:avLst/>
          </a:prstGeom>
          <a:solidFill>
            <a:srgbClr val="8629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solidFill>
                  <a:schemeClr val="bg1"/>
                </a:solidFill>
                <a:latin typeface="Times New Roman" pitchFamily="18" charset="0"/>
              </a:rPr>
              <a:t>Time perception</a:t>
            </a:r>
          </a:p>
        </p:txBody>
      </p:sp>
      <p:sp>
        <p:nvSpPr>
          <p:cNvPr id="37895" name="AutoShape 3"/>
          <p:cNvSpPr>
            <a:spLocks noChangeArrowheads="1"/>
          </p:cNvSpPr>
          <p:nvPr/>
        </p:nvSpPr>
        <p:spPr bwMode="auto">
          <a:xfrm>
            <a:off x="1775885" y="981076"/>
            <a:ext cx="4703233" cy="57626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>
                <a:latin typeface="Times New Roman" pitchFamily="18" charset="0"/>
              </a:rPr>
              <a:t>Environment</a:t>
            </a:r>
          </a:p>
        </p:txBody>
      </p:sp>
      <p:sp>
        <p:nvSpPr>
          <p:cNvPr id="37896" name="AutoShape 5"/>
          <p:cNvSpPr>
            <a:spLocks noChangeArrowheads="1"/>
          </p:cNvSpPr>
          <p:nvPr/>
        </p:nvSpPr>
        <p:spPr bwMode="auto">
          <a:xfrm>
            <a:off x="8839200" y="2362200"/>
            <a:ext cx="2641600" cy="8382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>
                <a:latin typeface="Times New Roman" pitchFamily="18" charset="0"/>
              </a:rPr>
              <a:t>Person</a:t>
            </a:r>
          </a:p>
          <a:p>
            <a:pPr algn="ctr"/>
            <a:r>
              <a:rPr kumimoji="1" lang="sv-SE" sz="2400">
                <a:latin typeface="Times New Roman" pitchFamily="18" charset="0"/>
              </a:rPr>
              <a:t>factors</a:t>
            </a:r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2336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3860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5384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 flipH="1">
            <a:off x="711200" y="1371600"/>
            <a:ext cx="812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6705600" y="1371600"/>
            <a:ext cx="812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711200" y="1752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3" name="Line 12"/>
          <p:cNvSpPr>
            <a:spLocks noChangeShapeType="1"/>
          </p:cNvSpPr>
          <p:nvPr/>
        </p:nvSpPr>
        <p:spPr bwMode="auto">
          <a:xfrm>
            <a:off x="7518400" y="16002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 flipH="1">
            <a:off x="8006080" y="2915194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6968067" y="4076701"/>
            <a:ext cx="3993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sv-SE" sz="2400" dirty="0" err="1" smtClean="0">
                <a:latin typeface="Times New Roman" pitchFamily="18" charset="0"/>
              </a:rPr>
              <a:t>Time-processing</a:t>
            </a:r>
            <a:r>
              <a:rPr kumimoji="1" lang="sv-SE" sz="2400" dirty="0" smtClean="0">
                <a:latin typeface="Times New Roman" pitchFamily="18" charset="0"/>
              </a:rPr>
              <a:t> </a:t>
            </a:r>
            <a:r>
              <a:rPr kumimoji="1" lang="sv-SE" sz="2400" dirty="0" err="1" smtClean="0">
                <a:latin typeface="Times New Roman" pitchFamily="18" charset="0"/>
              </a:rPr>
              <a:t>ability</a:t>
            </a:r>
            <a:r>
              <a:rPr kumimoji="1" lang="sv-SE" sz="2400" dirty="0">
                <a:latin typeface="Times New Roman" pitchFamily="18" charset="0"/>
              </a:rPr>
              <a:t>, (TPA)</a:t>
            </a:r>
          </a:p>
        </p:txBody>
      </p:sp>
      <p:sp>
        <p:nvSpPr>
          <p:cNvPr id="37906" name="AutoShape 15"/>
          <p:cNvSpPr>
            <a:spLocks/>
          </p:cNvSpPr>
          <p:nvPr/>
        </p:nvSpPr>
        <p:spPr bwMode="auto">
          <a:xfrm>
            <a:off x="6299200" y="3581400"/>
            <a:ext cx="609600" cy="2133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GB" sz="2400">
              <a:latin typeface="Times" pitchFamily="18" charset="0"/>
            </a:endParaRPr>
          </a:p>
        </p:txBody>
      </p:sp>
      <p:sp>
        <p:nvSpPr>
          <p:cNvPr id="168976" name="Oval 16"/>
          <p:cNvSpPr>
            <a:spLocks noChangeArrowheads="1"/>
          </p:cNvSpPr>
          <p:nvPr/>
        </p:nvSpPr>
        <p:spPr bwMode="auto">
          <a:xfrm>
            <a:off x="1524000" y="4191000"/>
            <a:ext cx="4572000" cy="685800"/>
          </a:xfrm>
          <a:prstGeom prst="ellipse">
            <a:avLst/>
          </a:prstGeom>
          <a:solidFill>
            <a:srgbClr val="C35DD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latin typeface="Times New Roman" pitchFamily="18" charset="0"/>
              </a:rPr>
              <a:t>Time </a:t>
            </a:r>
            <a:r>
              <a:rPr kumimoji="1" lang="sv-SE" sz="2400" dirty="0" err="1">
                <a:latin typeface="Times New Roman" pitchFamily="18" charset="0"/>
              </a:rPr>
              <a:t>orientation</a:t>
            </a:r>
            <a:endParaRPr kumimoji="1" lang="sv-SE" sz="2400" dirty="0">
              <a:latin typeface="Times New Roman" pitchFamily="18" charset="0"/>
            </a:endParaRPr>
          </a:p>
        </p:txBody>
      </p:sp>
      <p:sp>
        <p:nvSpPr>
          <p:cNvPr id="168977" name="Oval 17"/>
          <p:cNvSpPr>
            <a:spLocks noChangeArrowheads="1"/>
          </p:cNvSpPr>
          <p:nvPr/>
        </p:nvSpPr>
        <p:spPr bwMode="auto">
          <a:xfrm>
            <a:off x="1524000" y="3657600"/>
            <a:ext cx="4572000" cy="685800"/>
          </a:xfrm>
          <a:prstGeom prst="ellipse">
            <a:avLst/>
          </a:prstGeom>
          <a:solidFill>
            <a:srgbClr val="DE98E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latin typeface="Times New Roman" pitchFamily="18" charset="0"/>
              </a:rPr>
              <a:t>Time </a:t>
            </a:r>
            <a:r>
              <a:rPr kumimoji="1" lang="sv-SE" sz="2400" dirty="0" smtClean="0">
                <a:latin typeface="Times New Roman" pitchFamily="18" charset="0"/>
              </a:rPr>
              <a:t>management</a:t>
            </a:r>
            <a:endParaRPr kumimoji="1" lang="sv-SE" sz="2400" dirty="0">
              <a:latin typeface="Times New Roman" pitchFamily="18" charset="0"/>
            </a:endParaRPr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>
            <a:off x="37592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5693411" y="2473960"/>
            <a:ext cx="22076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sv-SE" b="1" dirty="0" smtClean="0">
                <a:solidFill>
                  <a:srgbClr val="0F0F1B"/>
                </a:solidFill>
                <a:latin typeface="Times New Roman" pitchFamily="18" charset="0"/>
              </a:rPr>
              <a:t>Time-</a:t>
            </a: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Parent</a:t>
            </a:r>
            <a:r>
              <a:rPr kumimoji="1" lang="sv-SE" b="1" dirty="0" smtClean="0">
                <a:solidFill>
                  <a:srgbClr val="0F0F1B"/>
                </a:solidFill>
                <a:latin typeface="Times New Roman" pitchFamily="18" charset="0"/>
              </a:rPr>
              <a:t> </a:t>
            </a: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Scale</a:t>
            </a:r>
            <a:endParaRPr kumimoji="1" lang="sv-SE" b="1" dirty="0" smtClean="0">
              <a:solidFill>
                <a:srgbClr val="0F0F1B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Assessment</a:t>
            </a:r>
            <a:r>
              <a:rPr kumimoji="1" lang="sv-SE" b="1" dirty="0" smtClean="0">
                <a:solidFill>
                  <a:srgbClr val="0F0F1B"/>
                </a:solidFill>
                <a:latin typeface="Times New Roman" pitchFamily="18" charset="0"/>
              </a:rPr>
              <a:t> of Time Management </a:t>
            </a: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Skills</a:t>
            </a:r>
            <a:endParaRPr kumimoji="1" lang="sv-SE" b="1" dirty="0">
              <a:solidFill>
                <a:srgbClr val="0F0F1B"/>
              </a:solidFill>
              <a:latin typeface="Times New Roman" pitchFamily="18" charset="0"/>
            </a:endParaRPr>
          </a:p>
        </p:txBody>
      </p:sp>
      <p:sp>
        <p:nvSpPr>
          <p:cNvPr id="37911" name="Text Box 22"/>
          <p:cNvSpPr txBox="1">
            <a:spLocks noChangeArrowheads="1"/>
          </p:cNvSpPr>
          <p:nvPr/>
        </p:nvSpPr>
        <p:spPr bwMode="auto">
          <a:xfrm>
            <a:off x="7372130" y="4592710"/>
            <a:ext cx="203312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KaTid-Child</a:t>
            </a:r>
            <a:endParaRPr kumimoji="1" lang="sv-SE" b="1" dirty="0" smtClean="0">
              <a:solidFill>
                <a:srgbClr val="0F0F1B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sv-SE" b="1" dirty="0" smtClean="0">
                <a:solidFill>
                  <a:srgbClr val="0F0F1B"/>
                </a:solidFill>
                <a:latin typeface="Times New Roman" pitchFamily="18" charset="0"/>
              </a:rPr>
              <a:t>KaTid </a:t>
            </a:r>
            <a:r>
              <a:rPr kumimoji="1" lang="sv-SE" b="1" dirty="0" err="1" smtClean="0">
                <a:solidFill>
                  <a:srgbClr val="0F0F1B"/>
                </a:solidFill>
                <a:latin typeface="Times New Roman" pitchFamily="18" charset="0"/>
              </a:rPr>
              <a:t>Youth</a:t>
            </a:r>
            <a:r>
              <a:rPr kumimoji="1" lang="sv-SE" b="1" dirty="0" smtClean="0">
                <a:solidFill>
                  <a:srgbClr val="0F0F1B"/>
                </a:solidFill>
                <a:latin typeface="Times New Roman" pitchFamily="18" charset="0"/>
              </a:rPr>
              <a:t> </a:t>
            </a:r>
            <a:endParaRPr kumimoji="1" lang="sv-SE" b="1" dirty="0">
              <a:solidFill>
                <a:srgbClr val="0F0F1B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kumimoji="1" lang="sv-SE" sz="1600" b="1" dirty="0">
              <a:solidFill>
                <a:srgbClr val="0F0F1B"/>
              </a:solidFill>
              <a:latin typeface="Times New Roman" pitchFamily="18" charset="0"/>
            </a:endParaRPr>
          </a:p>
        </p:txBody>
      </p:sp>
      <p:sp>
        <p:nvSpPr>
          <p:cNvPr id="37913" name="Platshållare för sidfot 26"/>
          <p:cNvSpPr txBox="1">
            <a:spLocks noGrp="1"/>
          </p:cNvSpPr>
          <p:nvPr/>
        </p:nvSpPr>
        <p:spPr bwMode="auto">
          <a:xfrm>
            <a:off x="4138084" y="636746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 sz="1400">
                <a:latin typeface="Times New Roman" pitchFamily="18" charset="0"/>
              </a:rPr>
              <a:t>www.katid.se</a:t>
            </a:r>
          </a:p>
        </p:txBody>
      </p:sp>
      <p:sp>
        <p:nvSpPr>
          <p:cNvPr id="37914" name="Rectangle 27"/>
          <p:cNvSpPr>
            <a:spLocks noChangeArrowheads="1"/>
          </p:cNvSpPr>
          <p:nvPr/>
        </p:nvSpPr>
        <p:spPr bwMode="auto">
          <a:xfrm>
            <a:off x="624417" y="188914"/>
            <a:ext cx="10972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Instruments &amp; concepts </a:t>
            </a:r>
            <a:r>
              <a:rPr lang="sv-SE" sz="3200">
                <a:solidFill>
                  <a:schemeClr val="tx2"/>
                </a:solidFill>
                <a:latin typeface="Garamond" pitchFamily="18" charset="0"/>
              </a:rPr>
              <a:t>ICF-CY</a:t>
            </a:r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sv-SE" sz="2400">
                <a:solidFill>
                  <a:schemeClr val="tx2"/>
                </a:solidFill>
                <a:latin typeface="Garamond" pitchFamily="18" charset="0"/>
              </a:rPr>
              <a:t>(WHO 2010)</a:t>
            </a:r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937759" y="6230982"/>
            <a:ext cx="2664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© </a:t>
            </a:r>
            <a:r>
              <a:rPr lang="sv-SE" sz="1100" dirty="0" smtClean="0"/>
              <a:t>Time for Time (Janeslätt, 2009)</a:t>
            </a:r>
            <a:endParaRPr lang="sv-SE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066800"/>
            <a:ext cx="2882900" cy="57912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1600" b="1" dirty="0"/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 smtClean="0">
                <a:solidFill>
                  <a:srgbClr val="CC0099"/>
                </a:solidFill>
              </a:rPr>
              <a:t>TIME</a:t>
            </a:r>
            <a:endParaRPr lang="sv-SE" sz="2000" b="1" dirty="0">
              <a:solidFill>
                <a:srgbClr val="CC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 smtClean="0">
                <a:solidFill>
                  <a:srgbClr val="CC0099"/>
                </a:solidFill>
              </a:rPr>
              <a:t>MANAGEMENT </a:t>
            </a:r>
            <a:r>
              <a:rPr lang="sv-SE" sz="1400" b="1" dirty="0" smtClean="0">
                <a:solidFill>
                  <a:srgbClr val="CC0099"/>
                </a:solidFill>
              </a:rPr>
              <a:t>[b1642]</a:t>
            </a:r>
            <a:endParaRPr lang="sv-SE" sz="1400" b="1" dirty="0">
              <a:solidFill>
                <a:srgbClr val="CC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 smtClean="0"/>
              <a:t>Teenages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 smtClean="0">
                <a:solidFill>
                  <a:srgbClr val="189F11"/>
                </a:solidFill>
              </a:rPr>
              <a:t>ORIENTATION 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>
                <a:solidFill>
                  <a:srgbClr val="189F11"/>
                </a:solidFill>
              </a:rPr>
              <a:t>TIME </a:t>
            </a:r>
            <a:r>
              <a:rPr lang="en-US" sz="1600" b="1" dirty="0">
                <a:solidFill>
                  <a:srgbClr val="189F11"/>
                </a:solidFill>
              </a:rPr>
              <a:t>[b1140] </a:t>
            </a:r>
            <a:endParaRPr lang="sv-SE" sz="1600" b="1" dirty="0">
              <a:solidFill>
                <a:srgbClr val="189F1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 smtClean="0"/>
              <a:t>School years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 smtClean="0">
                <a:solidFill>
                  <a:srgbClr val="FFC000"/>
                </a:solidFill>
              </a:rPr>
              <a:t>Experience of time/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 smtClean="0">
                <a:solidFill>
                  <a:srgbClr val="FFC000"/>
                </a:solidFill>
              </a:rPr>
              <a:t>Time perception </a:t>
            </a:r>
            <a:r>
              <a:rPr lang="en-US" sz="1400" b="1" dirty="0" smtClean="0">
                <a:solidFill>
                  <a:srgbClr val="FFC000"/>
                </a:solidFill>
              </a:rPr>
              <a:t>[b1802] </a:t>
            </a:r>
            <a:endParaRPr lang="sv-SE" sz="1400" b="1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 smtClean="0"/>
              <a:t>Pree school years</a:t>
            </a:r>
            <a:endParaRPr lang="sv-SE" sz="2000" b="1" dirty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5625" y="908050"/>
            <a:ext cx="6302375" cy="594995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800" dirty="0">
              <a:solidFill>
                <a:srgbClr val="33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800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CC0099"/>
                </a:solidFill>
              </a:rPr>
              <a:t>Ordering events in chronological sequence</a:t>
            </a:r>
            <a:r>
              <a:rPr lang="en-US" sz="1800" dirty="0" smtClean="0">
                <a:solidFill>
                  <a:srgbClr val="CC0099"/>
                </a:solidFill>
              </a:rPr>
              <a:t>, </a:t>
            </a:r>
            <a:r>
              <a:rPr lang="en-US" sz="1800" b="1" dirty="0" smtClean="0">
                <a:solidFill>
                  <a:srgbClr val="CC0099"/>
                </a:solidFill>
              </a:rPr>
              <a:t>allocating amounts of time to events and activities</a:t>
            </a:r>
            <a:r>
              <a:rPr lang="en-US" sz="1800" dirty="0" smtClean="0">
                <a:solidFill>
                  <a:srgbClr val="CC0099"/>
                </a:solidFill>
              </a:rPr>
              <a:t>, and is a is a super ordinate concept, part of higher-level cognitive functions</a:t>
            </a:r>
            <a:r>
              <a:rPr lang="sv-SE" sz="1800" b="1" dirty="0" smtClean="0">
                <a:solidFill>
                  <a:srgbClr val="CC0099"/>
                </a:solidFill>
              </a:rPr>
              <a:t>. </a:t>
            </a:r>
            <a:r>
              <a:rPr lang="sv-SE" sz="1800" dirty="0" smtClean="0">
                <a:solidFill>
                  <a:srgbClr val="CC0099"/>
                </a:solidFill>
              </a:rPr>
              <a:t>    </a:t>
            </a:r>
            <a:r>
              <a:rPr lang="sv-SE" sz="1800" dirty="0">
                <a:solidFill>
                  <a:srgbClr val="CC0099"/>
                </a:solidFill>
              </a:rPr>
              <a:t>”Timing</a:t>
            </a:r>
            <a:r>
              <a:rPr lang="sv-SE" sz="1800" dirty="0" smtClean="0">
                <a:solidFill>
                  <a:srgbClr val="CC0099"/>
                </a:solidFill>
              </a:rPr>
              <a:t>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To use aids for orientation in time e.g. the clock, calendar. </a:t>
            </a:r>
            <a:r>
              <a:rPr lang="sv-SE" sz="1800" b="1" dirty="0" smtClean="0">
                <a:solidFill>
                  <a:schemeClr val="accent6">
                    <a:lumMod val="75000"/>
                  </a:schemeClr>
                </a:solidFill>
              </a:rPr>
              <a:t>Time perspektive. Amounts of time, number of days in a week, a month etc.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The mental functions that produce awareness of today, tomorrow, yesterday, date, month and year</a:t>
            </a:r>
            <a:endParaRPr lang="sv-SE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1800" dirty="0" smtClean="0">
              <a:solidFill>
                <a:srgbClr val="CC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GB" sz="1800" dirty="0" smtClean="0"/>
              <a:t>specific mental functions of the subjective experiences related to the length and passage of </a:t>
            </a:r>
            <a:r>
              <a:rPr lang="en-US" sz="1800" dirty="0" smtClean="0"/>
              <a:t>time.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/>
              <a:t>     The perception of the duration of activities</a:t>
            </a:r>
            <a:endParaRPr lang="sv-SE" sz="18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1800" dirty="0" smtClean="0">
                <a:solidFill>
                  <a:srgbClr val="CC0099"/>
                </a:solidFill>
              </a:rPr>
              <a:t> </a:t>
            </a:r>
            <a:endParaRPr lang="sv-SE" sz="1800" dirty="0">
              <a:solidFill>
                <a:srgbClr val="CC00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6828" y="188913"/>
            <a:ext cx="8475372" cy="873125"/>
          </a:xfrm>
        </p:spPr>
        <p:txBody>
          <a:bodyPr anchor="b"/>
          <a:lstStyle/>
          <a:p>
            <a:pPr eaLnBrk="1" hangingPunct="1"/>
            <a:r>
              <a:rPr lang="sv-SE" sz="3200" dirty="0" smtClean="0">
                <a:solidFill>
                  <a:srgbClr val="800000"/>
                </a:solidFill>
              </a:rPr>
              <a:t> Time-</a:t>
            </a:r>
            <a:r>
              <a:rPr lang="sv-SE" sz="3200" dirty="0" err="1" smtClean="0">
                <a:solidFill>
                  <a:srgbClr val="800000"/>
                </a:solidFill>
              </a:rPr>
              <a:t>processing</a:t>
            </a:r>
            <a:r>
              <a:rPr lang="sv-SE" sz="3200" dirty="0" smtClean="0">
                <a:solidFill>
                  <a:srgbClr val="800000"/>
                </a:solidFill>
              </a:rPr>
              <a:t> </a:t>
            </a:r>
            <a:r>
              <a:rPr lang="sv-SE" sz="3200" dirty="0" err="1" smtClean="0">
                <a:solidFill>
                  <a:srgbClr val="800000"/>
                </a:solidFill>
              </a:rPr>
              <a:t>ability</a:t>
            </a:r>
            <a:r>
              <a:rPr lang="sv-SE" sz="3200" dirty="0" smtClean="0">
                <a:solidFill>
                  <a:srgbClr val="800000"/>
                </a:solidFill>
              </a:rPr>
              <a:t>, definitions </a:t>
            </a:r>
            <a:r>
              <a:rPr lang="sv-SE" sz="2000" dirty="0" smtClean="0">
                <a:solidFill>
                  <a:srgbClr val="CC0099"/>
                </a:solidFill>
              </a:rPr>
              <a:t>(WHO </a:t>
            </a:r>
            <a:r>
              <a:rPr lang="sv-SE" sz="2000" dirty="0">
                <a:solidFill>
                  <a:srgbClr val="CC0099"/>
                </a:solidFill>
              </a:rPr>
              <a:t>2010)</a:t>
            </a:r>
            <a:br>
              <a:rPr lang="sv-SE" sz="2000" dirty="0">
                <a:solidFill>
                  <a:srgbClr val="CC0099"/>
                </a:solidFill>
              </a:rPr>
            </a:br>
            <a:endParaRPr lang="sv-SE" sz="2000" dirty="0" smtClean="0">
              <a:solidFill>
                <a:srgbClr val="8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err="1" smtClean="0"/>
              <a:t>Examples</a:t>
            </a:r>
            <a:r>
              <a:rPr lang="sv-SE" sz="3600" dirty="0" smtClean="0"/>
              <a:t> of </a:t>
            </a:r>
            <a:r>
              <a:rPr lang="sv-SE" sz="3600" dirty="0" err="1" smtClean="0"/>
              <a:t>lacking</a:t>
            </a:r>
            <a:r>
              <a:rPr lang="sv-SE" sz="3600" dirty="0" smtClean="0"/>
              <a:t> </a:t>
            </a:r>
            <a:r>
              <a:rPr lang="sv-SE" sz="3600" dirty="0" err="1" smtClean="0"/>
              <a:t>time-processing</a:t>
            </a:r>
            <a:r>
              <a:rPr lang="sv-SE" sz="3600" dirty="0" smtClean="0"/>
              <a:t> </a:t>
            </a:r>
            <a:r>
              <a:rPr lang="sv-SE" sz="3600" dirty="0" err="1" smtClean="0"/>
              <a:t>ability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Time perception – For HOW LONG? </a:t>
            </a:r>
            <a:br>
              <a:rPr lang="sv-SE" dirty="0" smtClean="0"/>
            </a:br>
            <a:r>
              <a:rPr lang="sv-SE" dirty="0" smtClean="0"/>
              <a:t>”Always </a:t>
            </a:r>
            <a:r>
              <a:rPr lang="sv-SE" dirty="0" err="1" smtClean="0"/>
              <a:t>worried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time or </a:t>
            </a:r>
            <a:r>
              <a:rPr lang="sv-SE" dirty="0" err="1" smtClean="0"/>
              <a:t>bound</a:t>
            </a:r>
            <a:r>
              <a:rPr lang="sv-SE" dirty="0" smtClean="0"/>
              <a:t> to strong </a:t>
            </a:r>
            <a:r>
              <a:rPr lang="sv-SE" dirty="0" err="1" smtClean="0"/>
              <a:t>routines</a:t>
            </a:r>
            <a:r>
              <a:rPr lang="sv-SE" dirty="0" smtClean="0"/>
              <a:t>.” 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Orientation</a:t>
            </a:r>
            <a:r>
              <a:rPr lang="sv-SE" dirty="0" smtClean="0"/>
              <a:t> in time – WHEN? </a:t>
            </a:r>
            <a:br>
              <a:rPr lang="sv-SE" dirty="0" smtClean="0"/>
            </a:br>
            <a:r>
              <a:rPr lang="sv-SE" dirty="0" smtClean="0"/>
              <a:t>”</a:t>
            </a:r>
            <a:r>
              <a:rPr lang="sv-SE" dirty="0" err="1" smtClean="0"/>
              <a:t>Uncomfortable</a:t>
            </a:r>
            <a:r>
              <a:rPr lang="sv-SE" dirty="0" smtClean="0"/>
              <a:t> solutions like </a:t>
            </a:r>
            <a:r>
              <a:rPr lang="sv-SE" dirty="0" err="1" smtClean="0"/>
              <a:t>waiting</a:t>
            </a:r>
            <a:r>
              <a:rPr lang="sv-SE" dirty="0" smtClean="0"/>
              <a:t> for </a:t>
            </a:r>
            <a:r>
              <a:rPr lang="sv-SE" dirty="0" err="1" smtClean="0"/>
              <a:t>hours</a:t>
            </a:r>
            <a:r>
              <a:rPr lang="sv-SE" dirty="0" smtClean="0"/>
              <a:t> in front of the TV.”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Time Management – </a:t>
            </a:r>
            <a:r>
              <a:rPr lang="sv-SE" dirty="0" err="1" smtClean="0"/>
              <a:t>Knowing</a:t>
            </a:r>
            <a:r>
              <a:rPr lang="sv-SE" dirty="0" smtClean="0"/>
              <a:t> WHAT, WHEN and FOR HOW LONG, ”You </a:t>
            </a:r>
            <a:r>
              <a:rPr lang="sv-SE" dirty="0" err="1" smtClean="0"/>
              <a:t>can´t</a:t>
            </a:r>
            <a:r>
              <a:rPr lang="sv-SE" dirty="0" smtClean="0"/>
              <a:t> plan your </a:t>
            </a:r>
            <a:r>
              <a:rPr lang="sv-SE" dirty="0" err="1" smtClean="0"/>
              <a:t>day</a:t>
            </a:r>
            <a:r>
              <a:rPr lang="sv-SE" dirty="0" smtClean="0"/>
              <a:t> and is </a:t>
            </a:r>
            <a:r>
              <a:rPr lang="sv-SE" dirty="0" err="1" smtClean="0"/>
              <a:t>developing</a:t>
            </a:r>
            <a:r>
              <a:rPr lang="sv-SE" dirty="0" smtClean="0"/>
              <a:t> a strong </a:t>
            </a:r>
            <a:r>
              <a:rPr lang="sv-SE" dirty="0" err="1" smtClean="0"/>
              <a:t>dependence</a:t>
            </a:r>
            <a:r>
              <a:rPr lang="sv-SE" dirty="0" smtClean="0"/>
              <a:t>.”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1405</Words>
  <Application>Microsoft Office PowerPoint</Application>
  <PresentationFormat>Bredbild</PresentationFormat>
  <Paragraphs>192</Paragraphs>
  <Slides>22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Monotype Sorts</vt:lpstr>
      <vt:lpstr>Tahoma</vt:lpstr>
      <vt:lpstr>Times</vt:lpstr>
      <vt:lpstr>Times New Roman</vt:lpstr>
      <vt:lpstr>Verdana</vt:lpstr>
      <vt:lpstr>Wingdings</vt:lpstr>
      <vt:lpstr>Wingdings 2</vt:lpstr>
      <vt:lpstr>Office-tema</vt:lpstr>
      <vt:lpstr>Document</vt:lpstr>
      <vt:lpstr>Time-processing ability and Daily Time Management and Time aids</vt:lpstr>
      <vt:lpstr>PowerPoint-presentation</vt:lpstr>
      <vt:lpstr>What does it take to use the information you get from the clock?</vt:lpstr>
      <vt:lpstr>Persons with  </vt:lpstr>
      <vt:lpstr>ICF-CY Definitions of concepts of time (WHO 2010)</vt:lpstr>
      <vt:lpstr>PowerPoint-presentation</vt:lpstr>
      <vt:lpstr>PowerPoint-presentation</vt:lpstr>
      <vt:lpstr> Time-processing ability, definitions (WHO 2010) </vt:lpstr>
      <vt:lpstr>Examples of lacking time-processing ability</vt:lpstr>
      <vt:lpstr>Examples of what could be done,  ”Managing one’s time”</vt:lpstr>
      <vt:lpstr>PowerPoint-presentation</vt:lpstr>
      <vt:lpstr>PowerPoint-presentation</vt:lpstr>
      <vt:lpstr>PowerPoint-presentation</vt:lpstr>
      <vt:lpstr>PowerPoint-presentation</vt:lpstr>
      <vt:lpstr>Instruments</vt:lpstr>
      <vt:lpstr>Methods</vt:lpstr>
      <vt:lpstr>PowerPoint-presentation</vt:lpstr>
      <vt:lpstr>PowerPoint-presentation</vt:lpstr>
      <vt:lpstr>Effect in Organization and Planning</vt:lpstr>
      <vt:lpstr>Results</vt:lpstr>
      <vt:lpstr>Conclusions</vt:lpstr>
      <vt:lpstr>PowerPoint-presentation</vt:lpstr>
    </vt:vector>
  </TitlesOfParts>
  <Company>Landstinget Dalarna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Tjatande mamma och bristande tidsuppfattning</dc:title>
  <dc:creator>Janeslätt Gunnel /Habilitering Dalarna /Falun</dc:creator>
  <cp:lastModifiedBy>Torbjörn Lundgren</cp:lastModifiedBy>
  <cp:revision>196</cp:revision>
  <cp:lastPrinted>2014-06-13T16:10:08Z</cp:lastPrinted>
  <dcterms:created xsi:type="dcterms:W3CDTF">2013-11-05T13:33:03Z</dcterms:created>
  <dcterms:modified xsi:type="dcterms:W3CDTF">2015-02-18T08:47:31Z</dcterms:modified>
</cp:coreProperties>
</file>