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2" r:id="rId2"/>
    <p:sldId id="257" r:id="rId3"/>
    <p:sldId id="258" r:id="rId4"/>
    <p:sldId id="269" r:id="rId5"/>
    <p:sldId id="259" r:id="rId6"/>
    <p:sldId id="260" r:id="rId7"/>
    <p:sldId id="270" r:id="rId8"/>
    <p:sldId id="292" r:id="rId9"/>
    <p:sldId id="290" r:id="rId10"/>
    <p:sldId id="293" r:id="rId11"/>
    <p:sldId id="294" r:id="rId12"/>
    <p:sldId id="297" r:id="rId13"/>
    <p:sldId id="295" r:id="rId14"/>
    <p:sldId id="291" r:id="rId15"/>
    <p:sldId id="298" r:id="rId16"/>
    <p:sldId id="304" r:id="rId17"/>
    <p:sldId id="302" r:id="rId18"/>
    <p:sldId id="303" r:id="rId19"/>
    <p:sldId id="300" r:id="rId20"/>
    <p:sldId id="280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696" y="-104"/>
      </p:cViewPr>
      <p:guideLst>
        <p:guide orient="horz" pos="995"/>
        <p:guide pos="5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894E-46B3-8C43-8A48-7E36F0BAFA1F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3013E-3EF2-BA48-9A7D-BF5C2A44CF6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59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616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DFD1-C899-4D3E-BD53-8E7A0D397B3C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97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76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3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30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1400"/>
              <a:t>Titeltext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79511" y="6463112"/>
            <a:ext cx="576066" cy="288824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68000" y="2016000"/>
            <a:ext cx="5400000" cy="4642500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0"/>
              </a:spcBef>
              <a:buClrTx/>
              <a:buFont typeface="Arial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40971" indent="-783771">
              <a:spcBef>
                <a:spcPts val="0"/>
              </a:spcBef>
              <a:buClrTx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502228" indent="-587828">
              <a:spcBef>
                <a:spcPts val="0"/>
              </a:spcBef>
              <a:buClrTx/>
              <a:buFont typeface="Arial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959428" indent="-587828">
              <a:spcBef>
                <a:spcPts val="0"/>
              </a:spcBef>
              <a:buClrTx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16628" indent="-587828">
              <a:spcBef>
                <a:spcPts val="0"/>
              </a:spcBef>
              <a:buClrTx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/>
            </a:pPr>
            <a:r>
              <a:rPr sz="2400"/>
              <a:t>Brödtext nivå ett</a:t>
            </a:r>
          </a:p>
          <a:p>
            <a:pPr lvl="1">
              <a:defRPr sz="1800"/>
            </a:pPr>
            <a:r>
              <a:rPr sz="2400"/>
              <a:t>Brödtext nivå två</a:t>
            </a:r>
          </a:p>
          <a:p>
            <a:pPr lvl="2">
              <a:defRPr sz="1800"/>
            </a:pPr>
            <a:r>
              <a:rPr sz="2400"/>
              <a:t>Brödtext nivå tre</a:t>
            </a:r>
          </a:p>
          <a:p>
            <a:pPr lvl="3">
              <a:defRPr sz="1800"/>
            </a:pPr>
            <a:r>
              <a:rPr sz="2400"/>
              <a:t>Brödtext nivå fyra</a:t>
            </a:r>
          </a:p>
          <a:p>
            <a:pPr lvl="4">
              <a:defRPr sz="1800"/>
            </a:pPr>
            <a:r>
              <a:rPr sz="2400"/>
              <a:t>Brödtext nivå fem</a:t>
            </a:r>
          </a:p>
        </p:txBody>
      </p:sp>
    </p:spTree>
    <p:extLst>
      <p:ext uri="{BB962C8B-B14F-4D97-AF65-F5344CB8AC3E}">
        <p14:creationId xmlns:p14="http://schemas.microsoft.com/office/powerpoint/2010/main" val="284323496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26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4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88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0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61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9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8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37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4E2D-B92B-4F4D-AC7D-B83249DCD9FB}" type="datetimeFigureOut">
              <a:rPr lang="sv-SE" smtClean="0"/>
              <a:t>15-05-11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4F02-F770-1E4D-A2F7-5E1ABAAB3B71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Picture 2" descr="C:\Users\Hammarlund\Desktop\ARV_logo99x99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3352" y="6238032"/>
            <a:ext cx="432048" cy="465661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2" descr="N:\Symbol-Kognitiv tillgänglighet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30973" y="6172200"/>
            <a:ext cx="677361" cy="58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9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81000" y="6096000"/>
            <a:ext cx="5207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Shape 75"/>
          <p:cNvSpPr/>
          <p:nvPr/>
        </p:nvSpPr>
        <p:spPr>
          <a:xfrm>
            <a:off x="1344030" y="6569176"/>
            <a:ext cx="64559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400">
                <a:solidFill>
                  <a:srgbClr val="FFFFFF"/>
                </a:solidFill>
              </a:rPr>
              <a:t>UD2014 </a:t>
            </a:r>
            <a:r>
              <a: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web and cognitive disabilities  18th of June 2014</a:t>
            </a:r>
          </a:p>
        </p:txBody>
      </p:sp>
      <p:pic>
        <p:nvPicPr>
          <p:cNvPr id="76" name="image3.png" descr="Begripsam_04_mas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3" y="4899419"/>
            <a:ext cx="9388034" cy="199031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515089" y="4254456"/>
            <a:ext cx="811382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/>
            </a:lvl1pPr>
          </a:lstStyle>
          <a:p>
            <a:pPr lvl="0"/>
            <a:r>
              <a:rPr lang="sv-SE" sz="2000" dirty="0" smtClean="0"/>
              <a:t>Runö folkhögskola</a:t>
            </a:r>
          </a:p>
          <a:p>
            <a:pPr lvl="0"/>
            <a:r>
              <a:rPr lang="sv-SE" sz="2000" dirty="0" smtClean="0"/>
              <a:t>8-10 maj 2015</a:t>
            </a:r>
          </a:p>
        </p:txBody>
      </p:sp>
      <p:sp>
        <p:nvSpPr>
          <p:cNvPr id="73" name="Shape 73"/>
          <p:cNvSpPr/>
          <p:nvPr/>
        </p:nvSpPr>
        <p:spPr>
          <a:xfrm>
            <a:off x="376855" y="2940739"/>
            <a:ext cx="839029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ctr">
              <a:defRPr sz="1800"/>
            </a:pPr>
            <a:r>
              <a:rPr lang="sv-SE" sz="4400" dirty="0" smtClean="0"/>
              <a:t>Begripsam </a:t>
            </a:r>
          </a:p>
          <a:p>
            <a:pPr lvl="0" algn="ctr">
              <a:defRPr sz="1800"/>
            </a:pPr>
            <a:r>
              <a:rPr lang="sv-SE" sz="3600" dirty="0" smtClean="0"/>
              <a:t>– ett projekt om kognitiv tillgänglighet</a:t>
            </a:r>
          </a:p>
        </p:txBody>
      </p:sp>
      <p:grpSp>
        <p:nvGrpSpPr>
          <p:cNvPr id="80" name="Group 80"/>
          <p:cNvGrpSpPr/>
          <p:nvPr/>
        </p:nvGrpSpPr>
        <p:grpSpPr>
          <a:xfrm rot="600000">
            <a:off x="3506073" y="335235"/>
            <a:ext cx="2131854" cy="2258854"/>
            <a:chOff x="-215899" y="-139699"/>
            <a:chExt cx="2131853" cy="2258853"/>
          </a:xfrm>
        </p:grpSpPr>
        <p:pic>
          <p:nvPicPr>
            <p:cNvPr id="79" name="PI_TG_006_P-filtered.png"/>
            <p:cNvPicPr/>
            <p:nvPr/>
          </p:nvPicPr>
          <p:blipFill>
            <a:blip r:embed="rId4">
              <a:extLst/>
            </a:blip>
            <a:srcRect l="5202" t="5202" r="5202" b="5202"/>
            <a:stretch>
              <a:fillRect/>
            </a:stretch>
          </p:blipFill>
          <p:spPr>
            <a:xfrm>
              <a:off x="-1" y="0"/>
              <a:ext cx="1700055" cy="17000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" name="Bildobjekt 77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1" y="-139700"/>
              <a:ext cx="2131855" cy="225885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946894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Lördag: Utvärdering åt TV-talk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5110" y="4889487"/>
            <a:ext cx="8423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3200" dirty="0" smtClean="0"/>
              <a:t>Vi träffade Eva Hedberg, </a:t>
            </a:r>
            <a:r>
              <a:rPr lang="sv-SE" sz="3200" dirty="0" err="1" smtClean="0"/>
              <a:t>Malki</a:t>
            </a:r>
            <a:r>
              <a:rPr lang="sv-SE" sz="3200" dirty="0" smtClean="0"/>
              <a:t> </a:t>
            </a:r>
            <a:r>
              <a:rPr lang="sv-SE" sz="3200" dirty="0" err="1" smtClean="0"/>
              <a:t>Afram</a:t>
            </a:r>
            <a:r>
              <a:rPr lang="sv-SE" sz="3200" dirty="0" smtClean="0"/>
              <a:t> och Daniel </a:t>
            </a:r>
            <a:r>
              <a:rPr lang="sv-SE" sz="3200" dirty="0" err="1" smtClean="0"/>
              <a:t>Ehrt</a:t>
            </a:r>
            <a:r>
              <a:rPr lang="sv-SE" sz="3200" dirty="0" smtClean="0"/>
              <a:t>.</a:t>
            </a:r>
          </a:p>
        </p:txBody>
      </p:sp>
      <p:pic>
        <p:nvPicPr>
          <p:cNvPr id="3" name="Bildobjekt 2" descr="IMG_18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62" y="1354138"/>
            <a:ext cx="4596570" cy="34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Lördag: Utvärdering åt TV-talk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5110" y="1684471"/>
            <a:ext cx="8423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3200" dirty="0" smtClean="0"/>
              <a:t>Utvärdering av </a:t>
            </a:r>
            <a:r>
              <a:rPr lang="sv-SE" sz="3200" dirty="0" err="1" smtClean="0"/>
              <a:t>appen</a:t>
            </a:r>
            <a:r>
              <a:rPr lang="sv-SE" sz="3200" dirty="0" smtClean="0"/>
              <a:t> </a:t>
            </a:r>
          </a:p>
        </p:txBody>
      </p:sp>
      <p:pic>
        <p:nvPicPr>
          <p:cNvPr id="4" name="Bildobjekt 3" descr="IMG_185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39810" b="25930"/>
          <a:stretch/>
        </p:blipFill>
        <p:spPr>
          <a:xfrm>
            <a:off x="4797366" y="1829304"/>
            <a:ext cx="3591558" cy="42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26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Lördag: Utvärdering </a:t>
            </a:r>
            <a:r>
              <a:rPr lang="sv-SE" dirty="0" smtClean="0"/>
              <a:t>åt TV-talk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1569387"/>
            <a:ext cx="805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Vi tyckte </a:t>
            </a:r>
            <a:r>
              <a:rPr lang="sv-SE" sz="2000" dirty="0" smtClean="0"/>
              <a:t>bl</a:t>
            </a:r>
            <a:r>
              <a:rPr lang="sv-SE" sz="2000" dirty="0" smtClean="0"/>
              <a:t>and annat </a:t>
            </a:r>
            <a:r>
              <a:rPr lang="sv-SE" sz="2000" dirty="0" smtClean="0"/>
              <a:t>så </a:t>
            </a:r>
            <a:r>
              <a:rPr lang="sv-SE" sz="2000" dirty="0" smtClean="0"/>
              <a:t>här: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Mycket bättre utseende än förra gången!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När man startar ska inställningarna man använde senast användas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Första gången ska både uppläsning av text och syntolkning vara påslaget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Vi tolkade strecket över </a:t>
            </a:r>
            <a:r>
              <a:rPr lang="sv-SE" sz="2000" dirty="0" err="1" smtClean="0"/>
              <a:t>syntolkningssymbolen</a:t>
            </a:r>
            <a:r>
              <a:rPr lang="sv-SE" sz="2000" dirty="0" smtClean="0"/>
              <a:t> som att funktionen var avslagen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Bra att knapparna är standard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Vi vill själva aktivt starta uppspelningen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Start ska vara grönt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Bättre feedback i början när synkning pågår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Samla uppläst text och syntolkning för Bio, tv, VOD </a:t>
            </a:r>
            <a:r>
              <a:rPr lang="sv-SE" sz="2000" dirty="0" err="1" smtClean="0"/>
              <a:t>etc</a:t>
            </a:r>
            <a:r>
              <a:rPr lang="sv-SE" sz="2000" dirty="0" smtClean="0"/>
              <a:t> i en och samma </a:t>
            </a:r>
            <a:r>
              <a:rPr lang="sv-SE" sz="2000" dirty="0" err="1" smtClean="0"/>
              <a:t>app</a:t>
            </a:r>
            <a:r>
              <a:rPr lang="sv-SE" sz="2000" dirty="0" smtClean="0"/>
              <a:t>, många </a:t>
            </a:r>
            <a:r>
              <a:rPr lang="sv-SE" sz="2000" dirty="0" err="1" smtClean="0"/>
              <a:t>appar</a:t>
            </a:r>
            <a:r>
              <a:rPr lang="sv-SE" sz="2000" dirty="0" smtClean="0"/>
              <a:t> tar mer plats i mobilen.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Ljudet från filmen är störande för vissa, men behövs tydligen för synkningen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2492174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Lördag: Svenskarna med funktionsnedsättning och Internet</a:t>
            </a:r>
            <a:endParaRPr lang="sv-SE" dirty="0"/>
          </a:p>
        </p:txBody>
      </p:sp>
      <p:pic>
        <p:nvPicPr>
          <p:cNvPr id="3" name="Bildobjekt 2" descr="Skärmavbild 2015-05-10 kl. 08.1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9" y="1920686"/>
            <a:ext cx="3506048" cy="31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objekt 3" descr="Skärmavbild 2015-05-10 kl. 08.20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3" y="1920686"/>
            <a:ext cx="3638090" cy="316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4975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Lördag: Innehåll i en ny utbildning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569387"/>
            <a:ext cx="805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Vi </a:t>
            </a:r>
            <a:r>
              <a:rPr lang="sv-SE" sz="2000" dirty="0" smtClean="0"/>
              <a:t>satt i grupper och diskuterade bland annat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hur vi sprida resultatet av vårt arbete i Begripsam i form av en utbildning/kurs?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Vad utbildar man sig till?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Vem riktar sig utbildningen/kursen till?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Vilket utbildningsmaterial kommer att behövas?</a:t>
            </a:r>
          </a:p>
          <a:p>
            <a:pPr marL="342900" indent="-342900">
              <a:buFont typeface="Arial"/>
              <a:buChar char="•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2534504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Söndag: Film med Malin Nelson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569387"/>
            <a:ext cx="805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Malin Nelson visade ett filmreportage hon och hennes mamma var med i. Reportaget handlar om hur de besöker ett UNICEF-stött </a:t>
            </a:r>
            <a:r>
              <a:rPr lang="sv-SE" sz="2000" dirty="0"/>
              <a:t>center </a:t>
            </a:r>
            <a:r>
              <a:rPr lang="sv-SE" sz="2000" dirty="0" smtClean="0"/>
              <a:t>i Kirgizistan där </a:t>
            </a:r>
            <a:r>
              <a:rPr lang="sv-SE" sz="2000" dirty="0"/>
              <a:t>funktionsnedsatta barn och deras föräldrar får stöd och </a:t>
            </a:r>
            <a:r>
              <a:rPr lang="sv-SE" sz="2000" dirty="0" smtClean="0"/>
              <a:t>hjälp.</a:t>
            </a:r>
            <a:endParaRPr lang="sv-SE" sz="2000" dirty="0"/>
          </a:p>
          <a:p>
            <a:r>
              <a:rPr lang="sv-SE" sz="2000" dirty="0" smtClean="0"/>
              <a:t>En mycket gripande film.</a:t>
            </a:r>
            <a:endParaRPr lang="sv-SE" sz="2000" dirty="0"/>
          </a:p>
          <a:p>
            <a:endParaRPr lang="sv-SE" sz="2000" dirty="0" smtClean="0"/>
          </a:p>
          <a:p>
            <a:r>
              <a:rPr lang="sv-SE" sz="2000" dirty="0" err="1"/>
              <a:t>https</a:t>
            </a:r>
            <a:r>
              <a:rPr lang="sv-SE" sz="2000" dirty="0"/>
              <a:t>://</a:t>
            </a:r>
            <a:r>
              <a:rPr lang="sv-SE" sz="2000" dirty="0" err="1"/>
              <a:t>www.youtube.com</a:t>
            </a:r>
            <a:r>
              <a:rPr lang="sv-SE" sz="2000" dirty="0"/>
              <a:t>/</a:t>
            </a:r>
            <a:r>
              <a:rPr lang="sv-SE" sz="2000" dirty="0" err="1"/>
              <a:t>watch?v</a:t>
            </a:r>
            <a:r>
              <a:rPr lang="sv-SE" sz="2000" dirty="0"/>
              <a:t>=tqgec_Dvbj8</a:t>
            </a:r>
            <a:endParaRPr lang="sv-SE" sz="2000" dirty="0" smtClean="0"/>
          </a:p>
        </p:txBody>
      </p:sp>
      <p:pic>
        <p:nvPicPr>
          <p:cNvPr id="4" name="Bildobjekt 3" descr="IMG_185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t="12344" b="22624"/>
          <a:stretch/>
        </p:blipFill>
        <p:spPr>
          <a:xfrm>
            <a:off x="1890037" y="3628371"/>
            <a:ext cx="4641931" cy="29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9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Söndag: </a:t>
            </a:r>
            <a:r>
              <a:rPr lang="sv-SE" dirty="0" smtClean="0"/>
              <a:t>Innehåll i en ny utbildning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569387"/>
            <a:ext cx="805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Några r</a:t>
            </a:r>
            <a:r>
              <a:rPr lang="sv-SE" sz="2000" dirty="0" smtClean="0"/>
              <a:t>esultat från våra diskussioner: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Vad vill jag lära mig under år 3?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Att bli informatör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Hur söker man hjälpmedel?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Hur man utformar tillgängliga tester och utvärderingar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Hur man utformar, genomför och analyserar </a:t>
            </a:r>
            <a:r>
              <a:rPr lang="sv-SE" sz="2000" dirty="0" err="1" smtClean="0"/>
              <a:t>eyetrackingtest</a:t>
            </a:r>
            <a:r>
              <a:rPr lang="sv-SE" sz="20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Mer om hur jag kan delta och påverka i standardiseringsarbetet</a:t>
            </a:r>
            <a:endParaRPr lang="sv-SE" sz="2000" dirty="0"/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Hur förstärker man text med bilder?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Jag vill filma, fota dokumentera</a:t>
            </a:r>
            <a:endParaRPr lang="sv-SE" sz="2000" dirty="0"/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Fler personliga berättelser</a:t>
            </a:r>
            <a:br>
              <a:rPr lang="sv-SE" sz="2000" dirty="0" smtClean="0"/>
            </a:b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Vilka utbildningar ska vi planera som andra kan gå i framtiden?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Fördjupningar om kognitiva funktionsnedsättningar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Vad som krävs för kognitiv tillgänglighet på webben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Processen kring standardisering</a:t>
            </a:r>
          </a:p>
        </p:txBody>
      </p:sp>
    </p:spTree>
    <p:extLst>
      <p:ext uri="{BB962C8B-B14F-4D97-AF65-F5344CB8AC3E}">
        <p14:creationId xmlns:p14="http://schemas.microsoft.com/office/powerpoint/2010/main" val="42502297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Söndag: </a:t>
            </a:r>
            <a:r>
              <a:rPr lang="sv-SE" dirty="0" smtClean="0"/>
              <a:t>Innehåll i en ny utbildning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569387"/>
            <a:ext cx="805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Några fler r</a:t>
            </a:r>
            <a:r>
              <a:rPr lang="sv-SE" sz="2000" dirty="0" smtClean="0"/>
              <a:t>esultat från våra diskussioner: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Vem behöver utbildas: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/>
              <a:t>Studenter på högskolor och universitet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/>
              <a:t>Personer som jobbar på viktiga myndigheter, i landsting och i kommuner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/>
              <a:t>Medlemmar våra organisationer som vill informera om kognitiv tillgänglighet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/>
              <a:t>Medlemmar i våra organisationer som vill arbeta med </a:t>
            </a:r>
            <a:r>
              <a:rPr lang="sv-SE" sz="2000" dirty="0" smtClean="0"/>
              <a:t>samhällsförändring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Webbutvecklare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Testutförare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Politiker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Jurister/domstolar/lagstiftare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Logopeder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Lärare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754716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Söndag: </a:t>
            </a:r>
            <a:r>
              <a:rPr lang="sv-SE" dirty="0" smtClean="0"/>
              <a:t>Innehåll i en ny utbildning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569387"/>
            <a:ext cx="805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Några fler r</a:t>
            </a:r>
            <a:r>
              <a:rPr lang="sv-SE" sz="2000" dirty="0" smtClean="0"/>
              <a:t>esultat från våra diskussioner: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Vilka rådgivande material bör vi ta fram?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Dokumentera ”goda exempel”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Ny form av manual för kognitiv tillgänglighet på hemsida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Informationsblad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Enkla checklistor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Filmer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Handledning i pedagogik, arbetsmetod mm</a:t>
            </a:r>
          </a:p>
          <a:p>
            <a:pPr marL="800100" lvl="1" indent="-342900">
              <a:buFont typeface="Arial"/>
              <a:buChar char="•"/>
            </a:pP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Vad ska vi som deltar i projektet idag göra när projektet tar slut?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Kan ett bolag bildas som hyr ut oss som rådgivare, informatörer, testare mm?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Bilda socialt kooperativ?</a:t>
            </a:r>
          </a:p>
          <a:p>
            <a:pPr marL="800100" lvl="1" indent="-342900">
              <a:buFont typeface="Arial"/>
              <a:buChar char="•"/>
            </a:pPr>
            <a:r>
              <a:rPr lang="sv-SE" sz="2000" dirty="0" smtClean="0"/>
              <a:t>Starta nya projekt om t ex språkbruk, test av hjälpmedel, ??? </a:t>
            </a:r>
          </a:p>
        </p:txBody>
      </p:sp>
    </p:spTree>
    <p:extLst>
      <p:ext uri="{BB962C8B-B14F-4D97-AF65-F5344CB8AC3E}">
        <p14:creationId xmlns:p14="http://schemas.microsoft.com/office/powerpoint/2010/main" val="1890845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Söndag: Hur långt har vi kommit i standardiseringsarbetet?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569387"/>
            <a:ext cx="805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Joakim berättade om ett standardiseringsmöte han var med på via telefon.</a:t>
            </a:r>
          </a:p>
          <a:p>
            <a:r>
              <a:rPr lang="sv-SE" sz="2000" dirty="0" smtClean="0"/>
              <a:t> </a:t>
            </a:r>
          </a:p>
        </p:txBody>
      </p:sp>
      <p:pic>
        <p:nvPicPr>
          <p:cNvPr id="4" name="Bildobjekt 3" descr="IMG_18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8" y="2902697"/>
            <a:ext cx="4777356" cy="35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905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</a:t>
            </a:r>
            <a:r>
              <a:rPr lang="sv-SE" dirty="0" smtClean="0"/>
              <a:t>redag: Utvärdering åt </a:t>
            </a:r>
            <a:r>
              <a:rPr lang="sv-SE" dirty="0" err="1" smtClean="0"/>
              <a:t>Intaktus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5110" y="4889487"/>
            <a:ext cx="8423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3200" dirty="0" smtClean="0"/>
              <a:t>Vi träffade Magnus Sjögren, Jesper Hedin, David Leander och Marcus Norstedt</a:t>
            </a:r>
          </a:p>
        </p:txBody>
      </p:sp>
      <p:pic>
        <p:nvPicPr>
          <p:cNvPr id="6" name="Bildobjekt 5" descr="Intaktu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21" y="1819802"/>
            <a:ext cx="2971800" cy="2743200"/>
          </a:xfrm>
          <a:prstGeom prst="rect">
            <a:avLst/>
          </a:prstGeom>
        </p:spPr>
      </p:pic>
      <p:pic>
        <p:nvPicPr>
          <p:cNvPr id="3" name="Bildobjekt 2" descr="IMG_18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1354138"/>
            <a:ext cx="4713798" cy="35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75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Söndag: Utvärdering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57199" y="1403089"/>
            <a:ext cx="84335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Detta behöver vi förbättra: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Sist på lördagen kom en uppgift där vi skulle tänka och vara kreativa – fungerar inte så sent på dagen när vi är trötta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Vi behöver en </a:t>
            </a:r>
            <a:r>
              <a:rPr lang="sv-SE" sz="2000" dirty="0" err="1" smtClean="0"/>
              <a:t>time</a:t>
            </a:r>
            <a:r>
              <a:rPr lang="sv-SE" sz="2000" dirty="0" smtClean="0"/>
              <a:t>-timer som är tyst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Vi vi ha så mycket som möjligt av allt material i förväg så att vi kan förbereda oss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Det måste vara en timme mellan sista passet och middagen så att vi kan vila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Fortfarande problem med störande ljud från den tekniska utrustningen, testa i god tid innan deltagarna kommer in!</a:t>
            </a:r>
          </a:p>
          <a:p>
            <a:r>
              <a:rPr lang="sv-SE" sz="2000" dirty="0" smtClean="0"/>
              <a:t>Detta var bra: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Vi höll tiderna denna gång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Att vi hade tillgång till 4 grupprum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Att vi i schemat varit tydliga med tider för introduktion, </a:t>
            </a:r>
            <a:r>
              <a:rPr lang="sv-SE" sz="2000" dirty="0" err="1" smtClean="0"/>
              <a:t>dikussion</a:t>
            </a:r>
            <a:r>
              <a:rPr lang="sv-SE" sz="2000" dirty="0" smtClean="0"/>
              <a:t>/tester och samling för återkoppling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Tekniktester i god tid innan passen började (förutom ljudet då…)</a:t>
            </a:r>
          </a:p>
        </p:txBody>
      </p:sp>
    </p:spTree>
    <p:extLst>
      <p:ext uri="{BB962C8B-B14F-4D97-AF65-F5344CB8AC3E}">
        <p14:creationId xmlns:p14="http://schemas.microsoft.com/office/powerpoint/2010/main" val="290808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Fredag: Utvärdering åt </a:t>
            </a:r>
            <a:r>
              <a:rPr lang="sv-SE" dirty="0" err="1" smtClean="0"/>
              <a:t>Intaktus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5110" y="4677822"/>
            <a:ext cx="8423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2600" dirty="0" smtClean="0"/>
              <a:t>Vi utvärderade tjänsten </a:t>
            </a:r>
            <a:r>
              <a:rPr lang="sv-SE" sz="2600" dirty="0" err="1" smtClean="0"/>
              <a:t>Liveshop</a:t>
            </a:r>
            <a:r>
              <a:rPr lang="sv-SE" sz="2600" dirty="0" smtClean="0"/>
              <a:t> </a:t>
            </a:r>
            <a:r>
              <a:rPr lang="sv-SE" sz="2600" dirty="0" smtClean="0"/>
              <a:t>åt </a:t>
            </a:r>
            <a:r>
              <a:rPr lang="sv-SE" sz="2600" dirty="0" err="1" smtClean="0"/>
              <a:t>Intaktus</a:t>
            </a:r>
            <a:r>
              <a:rPr lang="sv-SE" sz="2600" dirty="0" smtClean="0"/>
              <a:t>. </a:t>
            </a:r>
          </a:p>
        </p:txBody>
      </p:sp>
      <p:pic>
        <p:nvPicPr>
          <p:cNvPr id="3" name="Bildobjekt 2" descr="IMG_Screensho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11680" r="13208" b="7863"/>
          <a:stretch/>
        </p:blipFill>
        <p:spPr>
          <a:xfrm>
            <a:off x="215280" y="1579562"/>
            <a:ext cx="4470728" cy="2759365"/>
          </a:xfrm>
          <a:prstGeom prst="rect">
            <a:avLst/>
          </a:prstGeom>
        </p:spPr>
      </p:pic>
      <p:pic>
        <p:nvPicPr>
          <p:cNvPr id="4" name="Bildobjekt 3" descr="IMG_18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11" y="1579562"/>
            <a:ext cx="3679153" cy="27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636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Fredag: Utvärdering åt </a:t>
            </a:r>
            <a:r>
              <a:rPr lang="sv-SE" dirty="0" err="1" smtClean="0"/>
              <a:t>Intaktus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57200" y="1387911"/>
            <a:ext cx="805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Vi tyckte så här om </a:t>
            </a:r>
            <a:r>
              <a:rPr lang="sv-SE" sz="2000" dirty="0" err="1" smtClean="0"/>
              <a:t>Liveshop</a:t>
            </a:r>
            <a:r>
              <a:rPr lang="sv-SE" sz="20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Tjänsten har potential att bli något mycket bra. </a:t>
            </a:r>
            <a:r>
              <a:rPr lang="sv-SE" sz="2000" dirty="0"/>
              <a:t>Många myndigheter skulle vinna på att ha denna tjänst.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Tjänsten kan inte heta </a:t>
            </a:r>
            <a:r>
              <a:rPr lang="sv-SE" sz="2000" dirty="0" err="1" smtClean="0"/>
              <a:t>Liveshop</a:t>
            </a:r>
            <a:r>
              <a:rPr lang="sv-SE" sz="2000" dirty="0" smtClean="0"/>
              <a:t> utan den måste </a:t>
            </a:r>
            <a:r>
              <a:rPr lang="sv-SE" sz="2000" dirty="0" err="1" smtClean="0"/>
              <a:t>namnsättas</a:t>
            </a:r>
            <a:r>
              <a:rPr lang="sv-SE" sz="2000" dirty="0" smtClean="0"/>
              <a:t> utifrån var tjänsten används, används den på Försäkringskassans webbplats så måste den ha ett namn kopplat till det. 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Otydligt hur man kommer igång med tjänsten, ”ställa sig i kö”? 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När man väljer kamera får man </a:t>
            </a:r>
            <a:r>
              <a:rPr lang="sv-SE" sz="2000" dirty="0" err="1" smtClean="0"/>
              <a:t>kamera+mick</a:t>
            </a:r>
            <a:r>
              <a:rPr lang="sv-SE" sz="2000" dirty="0" smtClean="0"/>
              <a:t>, otydligt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Man måste kunna välja </a:t>
            </a:r>
            <a:r>
              <a:rPr lang="sv-SE" sz="2000" dirty="0" err="1" smtClean="0"/>
              <a:t>chat+video</a:t>
            </a:r>
            <a:r>
              <a:rPr lang="sv-SE" sz="2000" dirty="0" smtClean="0"/>
              <a:t> utan ljud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Funktioner och gränssnitt var bra.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Jättebra att man kan få stöd av en agent. 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All text måste ursprungligen vara på svenska. Men man ska kunna välja olika språk.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Man måste kunna öka kontrasten i formuläret.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Man måste kunna bifoga bilagor.</a:t>
            </a:r>
          </a:p>
        </p:txBody>
      </p:sp>
    </p:spTree>
    <p:extLst>
      <p:ext uri="{BB962C8B-B14F-4D97-AF65-F5344CB8AC3E}">
        <p14:creationId xmlns:p14="http://schemas.microsoft.com/office/powerpoint/2010/main" val="3995744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Fredag: Utvärdering åt FK</a:t>
            </a:r>
            <a:endParaRPr lang="sv-SE" dirty="0"/>
          </a:p>
        </p:txBody>
      </p:sp>
      <p:pic>
        <p:nvPicPr>
          <p:cNvPr id="5" name="Bildobjekt 4" descr="Försäkringskassan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88" y="2834922"/>
            <a:ext cx="4500712" cy="58509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5110" y="4889487"/>
            <a:ext cx="8423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3200" dirty="0" smtClean="0"/>
              <a:t>Vi träffade Ulrika Wahlberg</a:t>
            </a:r>
            <a:r>
              <a:rPr lang="sv-SE" sz="3200" dirty="0"/>
              <a:t> </a:t>
            </a:r>
            <a:r>
              <a:rPr lang="sv-SE" sz="3200" dirty="0" smtClean="0"/>
              <a:t>och Susanne Bengtsson</a:t>
            </a:r>
          </a:p>
        </p:txBody>
      </p:sp>
      <p:pic>
        <p:nvPicPr>
          <p:cNvPr id="7" name="Bildobjekt 6" descr="Skärmavbild 2015-04-27 kl. 13.02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50" y="2953251"/>
            <a:ext cx="1346200" cy="1447800"/>
          </a:xfrm>
          <a:prstGeom prst="rect">
            <a:avLst/>
          </a:prstGeom>
        </p:spPr>
      </p:pic>
      <p:pic>
        <p:nvPicPr>
          <p:cNvPr id="8" name="Bildobjekt 7" descr="Skärmavbild 2015-04-27 kl. 13.02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275"/>
            <a:ext cx="1320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91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Fredag: Utvärdering åt FK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5110" y="1289120"/>
            <a:ext cx="8306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3200" dirty="0" smtClean="0"/>
              <a:t>Vi fick återkoppling och utvärderade ny informationstext.</a:t>
            </a:r>
          </a:p>
        </p:txBody>
      </p:sp>
      <p:pic>
        <p:nvPicPr>
          <p:cNvPr id="7" name="Bildobjekt 6" descr="Skärmavbild 2015-03-23 kl. 09.0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62" y="2532636"/>
            <a:ext cx="4418018" cy="2336392"/>
          </a:xfrm>
          <a:prstGeom prst="rect">
            <a:avLst/>
          </a:prstGeom>
        </p:spPr>
      </p:pic>
      <p:pic>
        <p:nvPicPr>
          <p:cNvPr id="10" name="Bildobjekt 9" descr="Skärmavbild 2015-05-09 kl. 06.40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" y="2532636"/>
            <a:ext cx="4268782" cy="27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9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Fredag: Utvärdering åt FK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57200" y="1403089"/>
            <a:ext cx="805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Vi tyckte </a:t>
            </a:r>
            <a:r>
              <a:rPr lang="sv-SE" sz="2000" dirty="0" smtClean="0"/>
              <a:t>bland annat så här om det uppdaterade informationsmaterialet:</a:t>
            </a:r>
            <a:endParaRPr lang="sv-SE" sz="2000" dirty="0" smtClean="0"/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Rubriken borde vara ”Din väg till arbete”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Bra bild på startsidan.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Viktigt att det framgår vem som är avsändare av informationen.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På startsidan framgår det inte att informationen riktar sig till de med funktionsnedsättning.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Lite väl mycket information i broschyren. </a:t>
            </a:r>
            <a:endParaRPr lang="sv-SE" sz="2000" dirty="0"/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Tydligare avdelningar för de olika aktörerna som nämns i broschyren.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Finns det inte symbolen för skola, vård och kommun? SIS har kanske standardiserade symboler för detta. 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Vem ska fylla i kontaktuppgifterna – vi klarar oftast inte att göra detta själva.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Förklara förkortningar</a:t>
            </a:r>
          </a:p>
          <a:p>
            <a:pPr marL="457200" indent="-457200">
              <a:buFont typeface="Arial"/>
              <a:buChar char="•"/>
            </a:pPr>
            <a:r>
              <a:rPr lang="sv-SE" sz="2000" dirty="0" smtClean="0"/>
              <a:t>Digital information måste finnas för som använder t</a:t>
            </a:r>
            <a:r>
              <a:rPr lang="sv-SE" sz="2000" dirty="0" smtClean="0"/>
              <a:t>alsyntes</a:t>
            </a:r>
            <a:endParaRPr lang="sv-SE" sz="2000" dirty="0" smtClean="0"/>
          </a:p>
          <a:p>
            <a:pPr marL="457200" indent="-457200">
              <a:buFont typeface="Arial"/>
              <a:buChar char="•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6938672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Lördag: </a:t>
            </a:r>
            <a:r>
              <a:rPr lang="sv-SE" dirty="0"/>
              <a:t>Utvärdering </a:t>
            </a:r>
            <a:r>
              <a:rPr lang="sv-SE" dirty="0" smtClean="0"/>
              <a:t>av Hallå Konsument</a:t>
            </a:r>
            <a:endParaRPr lang="sv-SE" dirty="0"/>
          </a:p>
        </p:txBody>
      </p:sp>
      <p:pic>
        <p:nvPicPr>
          <p:cNvPr id="4" name="Bildobjekt 3" descr="Skärmavbild 2015-05-10 kl. 08.14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55" y="1692275"/>
            <a:ext cx="6413818" cy="4513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932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Lördag: Utvärdering av Hallå Konsument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57200" y="1569387"/>
            <a:ext cx="805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En separat rapport har tagits fram. </a:t>
            </a:r>
            <a:endParaRPr lang="sv-SE" sz="2000" dirty="0" smtClean="0"/>
          </a:p>
        </p:txBody>
      </p:sp>
      <p:pic>
        <p:nvPicPr>
          <p:cNvPr id="3" name="Bildobjekt 2" descr="Skärmavbild 2015-05-11 kl. 19.04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27" y="1969497"/>
            <a:ext cx="6291319" cy="45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36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1025</Words>
  <Application>Microsoft Macintosh PowerPoint</Application>
  <PresentationFormat>Bildspel på skärmen (4:3)</PresentationFormat>
  <Paragraphs>144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Fredag: Utvärdering åt Intaktus</vt:lpstr>
      <vt:lpstr>Fredag: Utvärdering åt Intaktus</vt:lpstr>
      <vt:lpstr>Fredag: Utvärdering åt Intaktus</vt:lpstr>
      <vt:lpstr>Fredag: Utvärdering åt FK</vt:lpstr>
      <vt:lpstr>Fredag: Utvärdering åt FK</vt:lpstr>
      <vt:lpstr>Fredag: Utvärdering åt FK</vt:lpstr>
      <vt:lpstr>Lördag: Utvärdering av Hallå Konsument</vt:lpstr>
      <vt:lpstr>Lördag: Utvärdering av Hallå Konsument</vt:lpstr>
      <vt:lpstr>Lördag: Utvärdering åt TV-talk</vt:lpstr>
      <vt:lpstr>Lördag: Utvärdering åt TV-talk</vt:lpstr>
      <vt:lpstr>Lördag: Utvärdering åt TV-talk</vt:lpstr>
      <vt:lpstr>Lördag: Svenskarna med funktionsnedsättning och Internet</vt:lpstr>
      <vt:lpstr>Lördag: Innehåll i en ny utbildning</vt:lpstr>
      <vt:lpstr>Söndag: Film med Malin Nelson</vt:lpstr>
      <vt:lpstr>Söndag: Innehåll i en ny utbildning</vt:lpstr>
      <vt:lpstr>Söndag: Innehåll i en ny utbildning</vt:lpstr>
      <vt:lpstr>Söndag: Innehåll i en ny utbildning</vt:lpstr>
      <vt:lpstr>Söndag: Hur långt har vi kommit i standardiseringsarbetet?</vt:lpstr>
      <vt:lpstr>Söndag: Utvärdering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gjorde vi 8-10 maj 2015?</dc:title>
  <dc:subject/>
  <dc:creator>Kerstin Ivarson Ahlstrand</dc:creator>
  <cp:keywords/>
  <dc:description/>
  <cp:lastModifiedBy>Kerstin Ivarson Ahlstrand</cp:lastModifiedBy>
  <cp:revision>58</cp:revision>
  <dcterms:created xsi:type="dcterms:W3CDTF">2015-03-14T04:21:31Z</dcterms:created>
  <dcterms:modified xsi:type="dcterms:W3CDTF">2015-05-11T18:23:45Z</dcterms:modified>
  <cp:category/>
</cp:coreProperties>
</file>