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0" r:id="rId2"/>
    <p:sldId id="259" r:id="rId3"/>
    <p:sldId id="261" r:id="rId4"/>
    <p:sldId id="262" r:id="rId5"/>
    <p:sldId id="263" r:id="rId6"/>
    <p:sldId id="264" r:id="rId7"/>
    <p:sldId id="265" r:id="rId8"/>
    <p:sldId id="266" r:id="rId9"/>
    <p:sldId id="269" r:id="rId10"/>
    <p:sldId id="272" r:id="rId11"/>
    <p:sldId id="287" r:id="rId12"/>
  </p:sldIdLst>
  <p:sldSz cx="9144000" cy="6858000" type="screen4x3"/>
  <p:notesSz cx="6858000" cy="9144000"/>
  <p:defaultTextStyle>
    <a:lvl1pPr>
      <a:defRPr sz="1400">
        <a:latin typeface="+mn-lt"/>
        <a:ea typeface="+mn-ea"/>
        <a:cs typeface="+mn-cs"/>
        <a:sym typeface="Avenir Roman"/>
      </a:defRPr>
    </a:lvl1pPr>
    <a:lvl2pPr>
      <a:defRPr sz="1400">
        <a:latin typeface="+mn-lt"/>
        <a:ea typeface="+mn-ea"/>
        <a:cs typeface="+mn-cs"/>
        <a:sym typeface="Avenir Roman"/>
      </a:defRPr>
    </a:lvl2pPr>
    <a:lvl3pPr>
      <a:defRPr sz="1400">
        <a:latin typeface="+mn-lt"/>
        <a:ea typeface="+mn-ea"/>
        <a:cs typeface="+mn-cs"/>
        <a:sym typeface="Avenir Roman"/>
      </a:defRPr>
    </a:lvl3pPr>
    <a:lvl4pPr>
      <a:defRPr sz="1400">
        <a:latin typeface="+mn-lt"/>
        <a:ea typeface="+mn-ea"/>
        <a:cs typeface="+mn-cs"/>
        <a:sym typeface="Avenir Roman"/>
      </a:defRPr>
    </a:lvl4pPr>
    <a:lvl5pPr>
      <a:defRPr sz="1400">
        <a:latin typeface="+mn-lt"/>
        <a:ea typeface="+mn-ea"/>
        <a:cs typeface="+mn-cs"/>
        <a:sym typeface="Avenir Roman"/>
      </a:defRPr>
    </a:lvl5pPr>
    <a:lvl6pPr>
      <a:defRPr sz="1400">
        <a:latin typeface="+mn-lt"/>
        <a:ea typeface="+mn-ea"/>
        <a:cs typeface="+mn-cs"/>
        <a:sym typeface="Avenir Roman"/>
      </a:defRPr>
    </a:lvl6pPr>
    <a:lvl7pPr>
      <a:defRPr sz="1400">
        <a:latin typeface="+mn-lt"/>
        <a:ea typeface="+mn-ea"/>
        <a:cs typeface="+mn-cs"/>
        <a:sym typeface="Avenir Roman"/>
      </a:defRPr>
    </a:lvl7pPr>
    <a:lvl8pPr>
      <a:defRPr sz="1400">
        <a:latin typeface="+mn-lt"/>
        <a:ea typeface="+mn-ea"/>
        <a:cs typeface="+mn-cs"/>
        <a:sym typeface="Avenir Roman"/>
      </a:defRPr>
    </a:lvl8pPr>
    <a:lvl9pPr>
      <a:defRPr sz="1400">
        <a:latin typeface="+mn-lt"/>
        <a:ea typeface="+mn-ea"/>
        <a:cs typeface="+mn-cs"/>
        <a:sym typeface="Avenir Roman"/>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58635" autoAdjust="0"/>
  </p:normalViewPr>
  <p:slideViewPr>
    <p:cSldViewPr>
      <p:cViewPr varScale="1">
        <p:scale>
          <a:sx n="43" d="100"/>
          <a:sy n="43" d="100"/>
        </p:scale>
        <p:origin x="216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4" name="Shape 6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49120732"/>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prstGeom prst="rect">
            <a:avLst/>
          </a:prstGeom>
        </p:spPr>
        <p:txBody>
          <a:bodyPr/>
          <a:lstStyle/>
          <a:p>
            <a:pPr lvl="0"/>
            <a:endParaRPr/>
          </a:p>
        </p:txBody>
      </p:sp>
      <p:sp>
        <p:nvSpPr>
          <p:cNvPr id="101" name="Shape 101"/>
          <p:cNvSpPr>
            <a:spLocks noGrp="1"/>
          </p:cNvSpPr>
          <p:nvPr>
            <p:ph type="body" sz="quarter" idx="1"/>
          </p:nvPr>
        </p:nvSpPr>
        <p:spPr>
          <a:prstGeom prst="rect">
            <a:avLst/>
          </a:prstGeom>
        </p:spPr>
        <p:txBody>
          <a:bodyPr/>
          <a:lstStyle/>
          <a:p>
            <a:pPr lvl="0">
              <a:defRPr sz="1800"/>
            </a:pPr>
            <a:r>
              <a:rPr lang="sv-SE" sz="1200" dirty="0" err="1" smtClean="0"/>
              <a:t>This</a:t>
            </a:r>
            <a:r>
              <a:rPr lang="sv-SE" sz="1200" dirty="0" smtClean="0"/>
              <a:t> is a</a:t>
            </a:r>
            <a:r>
              <a:rPr sz="1200" dirty="0" smtClean="0"/>
              <a:t> </a:t>
            </a:r>
            <a:r>
              <a:rPr sz="1200" dirty="0"/>
              <a:t>project about cognitive </a:t>
            </a:r>
            <a:r>
              <a:rPr sz="1200" dirty="0" smtClean="0"/>
              <a:t>accessibility</a:t>
            </a:r>
            <a:endParaRPr lang="sv-SE" sz="1200" dirty="0" smtClean="0"/>
          </a:p>
          <a:p>
            <a:pPr lvl="0">
              <a:defRPr sz="1800"/>
            </a:pPr>
            <a:endParaRPr lang="sv-SE" sz="1200" dirty="0" smtClean="0"/>
          </a:p>
          <a:p>
            <a:pPr marL="0" marR="0" lvl="0" indent="0" defTabSz="457200" eaLnBrk="1" fontAlgn="auto" latinLnBrk="0" hangingPunct="1">
              <a:lnSpc>
                <a:spcPct val="125000"/>
              </a:lnSpc>
              <a:spcBef>
                <a:spcPts val="0"/>
              </a:spcBef>
              <a:spcAft>
                <a:spcPts val="0"/>
              </a:spcAft>
              <a:buClrTx/>
              <a:buSzTx/>
              <a:buFontTx/>
              <a:buNone/>
              <a:tabLst/>
              <a:defRPr sz="1800"/>
            </a:pPr>
            <a:r>
              <a:rPr lang="sv-SE" sz="1200" dirty="0" err="1" smtClean="0"/>
              <a:t>One</a:t>
            </a:r>
            <a:r>
              <a:rPr lang="sv-SE" sz="1200" dirty="0" smtClean="0"/>
              <a:t> </a:t>
            </a:r>
            <a:r>
              <a:rPr lang="sv-SE" sz="1200" dirty="0" err="1" smtClean="0"/>
              <a:t>way</a:t>
            </a:r>
            <a:r>
              <a:rPr lang="sv-SE" sz="1200" dirty="0" smtClean="0"/>
              <a:t> </a:t>
            </a:r>
            <a:r>
              <a:rPr lang="sv-SE" sz="1200" dirty="0" err="1" smtClean="0"/>
              <a:t>to</a:t>
            </a:r>
            <a:r>
              <a:rPr lang="sv-SE" sz="1200" dirty="0" smtClean="0"/>
              <a:t> </a:t>
            </a:r>
            <a:r>
              <a:rPr lang="sv-SE" sz="1200" dirty="0" err="1" smtClean="0"/>
              <a:t>define</a:t>
            </a:r>
            <a:r>
              <a:rPr lang="sv-SE" sz="1200" dirty="0" smtClean="0"/>
              <a:t> </a:t>
            </a:r>
            <a:r>
              <a:rPr lang="sv-SE" sz="1200" dirty="0" err="1" smtClean="0"/>
              <a:t>accessibility</a:t>
            </a:r>
            <a:r>
              <a:rPr lang="sv-SE" sz="1200" dirty="0" smtClean="0"/>
              <a:t> is </a:t>
            </a:r>
            <a:r>
              <a:rPr lang="sv-SE" sz="1200" dirty="0" err="1" smtClean="0"/>
              <a:t>to</a:t>
            </a:r>
            <a:r>
              <a:rPr lang="sv-SE" sz="1200" dirty="0" smtClean="0"/>
              <a:t> </a:t>
            </a:r>
            <a:r>
              <a:rPr lang="sv-SE" sz="1200" dirty="0" err="1" smtClean="0"/>
              <a:t>say</a:t>
            </a:r>
            <a:r>
              <a:rPr lang="sv-SE" sz="1200" dirty="0" smtClean="0"/>
              <a:t> </a:t>
            </a:r>
            <a:r>
              <a:rPr lang="sv-SE" sz="1200" dirty="0" err="1" smtClean="0"/>
              <a:t>that</a:t>
            </a:r>
            <a:r>
              <a:rPr lang="sv-SE" sz="1200" dirty="0" smtClean="0"/>
              <a:t> </a:t>
            </a:r>
            <a:r>
              <a:rPr lang="sv-SE" sz="1200" dirty="0" err="1" smtClean="0"/>
              <a:t>something</a:t>
            </a:r>
            <a:r>
              <a:rPr lang="sv-SE" sz="1200" dirty="0" smtClean="0"/>
              <a:t> is </a:t>
            </a:r>
            <a:r>
              <a:rPr lang="sv-SE" sz="1200" dirty="0" err="1" smtClean="0"/>
              <a:t>accessibie</a:t>
            </a:r>
            <a:r>
              <a:rPr lang="sv-SE" sz="1200" baseline="0" dirty="0" smtClean="0"/>
              <a:t> </a:t>
            </a:r>
            <a:r>
              <a:rPr lang="sv-SE" sz="1200" dirty="0" err="1" smtClean="0"/>
              <a:t>when</a:t>
            </a:r>
            <a:r>
              <a:rPr lang="sv-SE" sz="1200" dirty="0" smtClean="0"/>
              <a:t> it </a:t>
            </a:r>
            <a:r>
              <a:rPr lang="sv-SE" sz="1200" dirty="0" err="1" smtClean="0"/>
              <a:t>works</a:t>
            </a:r>
            <a:r>
              <a:rPr lang="sv-SE" sz="1200" dirty="0" smtClean="0"/>
              <a:t> for </a:t>
            </a:r>
            <a:r>
              <a:rPr lang="sv-SE" sz="1200" dirty="0" err="1" smtClean="0"/>
              <a:t>everyone</a:t>
            </a:r>
            <a:r>
              <a:rPr lang="sv-SE" sz="1200" dirty="0" smtClean="0"/>
              <a:t>, </a:t>
            </a:r>
            <a:r>
              <a:rPr lang="sv-SE" sz="1200" dirty="0" err="1" smtClean="0"/>
              <a:t>regardless</a:t>
            </a:r>
            <a:r>
              <a:rPr lang="sv-SE" sz="1200" dirty="0" smtClean="0"/>
              <a:t> </a:t>
            </a:r>
            <a:r>
              <a:rPr lang="sv-SE" sz="1200" dirty="0" err="1" smtClean="0"/>
              <a:t>of</a:t>
            </a:r>
            <a:r>
              <a:rPr lang="sv-SE" sz="1200" dirty="0" smtClean="0"/>
              <a:t> </a:t>
            </a:r>
            <a:r>
              <a:rPr lang="sv-SE" sz="1200" dirty="0" err="1" smtClean="0"/>
              <a:t>any</a:t>
            </a:r>
            <a:r>
              <a:rPr lang="sv-SE" sz="1200" dirty="0" smtClean="0"/>
              <a:t> </a:t>
            </a:r>
            <a:r>
              <a:rPr lang="sv-SE" sz="1200" dirty="0" err="1" smtClean="0"/>
              <a:t>disabilitie</a:t>
            </a:r>
            <a:r>
              <a:rPr lang="sv-SE" sz="1200" dirty="0" smtClean="0"/>
              <a:t>. </a:t>
            </a:r>
            <a:r>
              <a:rPr lang="sv-SE" sz="1200" dirty="0" err="1" smtClean="0"/>
              <a:t>That</a:t>
            </a:r>
            <a:r>
              <a:rPr lang="sv-SE" sz="1200" dirty="0" smtClean="0"/>
              <a:t> </a:t>
            </a:r>
            <a:r>
              <a:rPr lang="sv-SE" sz="1200" dirty="0" err="1" smtClean="0"/>
              <a:t>would</a:t>
            </a:r>
            <a:r>
              <a:rPr lang="sv-SE" sz="1200" dirty="0" smtClean="0"/>
              <a:t> </a:t>
            </a:r>
            <a:r>
              <a:rPr lang="sv-SE" sz="1200" dirty="0" err="1" smtClean="0"/>
              <a:t>mean</a:t>
            </a:r>
            <a:r>
              <a:rPr lang="sv-SE" sz="1200" dirty="0" smtClean="0"/>
              <a:t> </a:t>
            </a:r>
            <a:r>
              <a:rPr lang="sv-SE" sz="1200" dirty="0" err="1" smtClean="0"/>
              <a:t>that</a:t>
            </a:r>
            <a:r>
              <a:rPr lang="sv-SE" sz="1200" dirty="0" smtClean="0"/>
              <a:t> </a:t>
            </a:r>
            <a:r>
              <a:rPr lang="sv-SE" sz="1200" dirty="0" err="1" smtClean="0"/>
              <a:t>something</a:t>
            </a:r>
            <a:r>
              <a:rPr lang="sv-SE" sz="1200" dirty="0" smtClean="0"/>
              <a:t> is </a:t>
            </a:r>
            <a:r>
              <a:rPr lang="sv-SE" sz="1200" dirty="0" err="1" smtClean="0"/>
              <a:t>cognitively</a:t>
            </a:r>
            <a:r>
              <a:rPr lang="sv-SE" sz="1200" dirty="0" smtClean="0"/>
              <a:t> </a:t>
            </a:r>
            <a:r>
              <a:rPr lang="sv-SE" sz="1200" dirty="0" err="1" smtClean="0"/>
              <a:t>accessible</a:t>
            </a:r>
            <a:r>
              <a:rPr lang="sv-SE" sz="1200" dirty="0" smtClean="0"/>
              <a:t> </a:t>
            </a:r>
            <a:r>
              <a:rPr lang="sv-SE" sz="1200" dirty="0" err="1" smtClean="0"/>
              <a:t>when</a:t>
            </a:r>
            <a:r>
              <a:rPr lang="sv-SE" sz="1200" dirty="0" smtClean="0"/>
              <a:t> it </a:t>
            </a:r>
            <a:r>
              <a:rPr lang="sv-SE" sz="1200" dirty="0" err="1" smtClean="0"/>
              <a:t>works</a:t>
            </a:r>
            <a:r>
              <a:rPr lang="sv-SE" sz="1200" dirty="0" smtClean="0"/>
              <a:t> for </a:t>
            </a:r>
            <a:r>
              <a:rPr lang="sv-SE" sz="1200" dirty="0" err="1" smtClean="0"/>
              <a:t>people</a:t>
            </a:r>
            <a:r>
              <a:rPr lang="sv-SE" sz="1200" dirty="0" smtClean="0"/>
              <a:t> </a:t>
            </a:r>
            <a:r>
              <a:rPr lang="sv-SE" sz="1200" dirty="0" err="1" smtClean="0"/>
              <a:t>who</a:t>
            </a:r>
            <a:r>
              <a:rPr lang="sv-SE" sz="1200" dirty="0" smtClean="0"/>
              <a:t> </a:t>
            </a:r>
            <a:r>
              <a:rPr lang="sv-SE" sz="1200" dirty="0" err="1" smtClean="0"/>
              <a:t>have</a:t>
            </a:r>
            <a:r>
              <a:rPr lang="sv-SE" sz="1200" dirty="0" smtClean="0"/>
              <a:t> </a:t>
            </a:r>
            <a:r>
              <a:rPr lang="sv-SE" sz="1200" dirty="0" err="1" smtClean="0"/>
              <a:t>various</a:t>
            </a:r>
            <a:r>
              <a:rPr lang="sv-SE" sz="1200" dirty="0" smtClean="0"/>
              <a:t> kinds </a:t>
            </a:r>
            <a:r>
              <a:rPr lang="sv-SE" sz="1200" dirty="0" err="1" smtClean="0"/>
              <a:t>of</a:t>
            </a:r>
            <a:r>
              <a:rPr lang="sv-SE" sz="1200" dirty="0" smtClean="0"/>
              <a:t> </a:t>
            </a:r>
            <a:r>
              <a:rPr lang="sv-SE" sz="1200" dirty="0" err="1" smtClean="0"/>
              <a:t>cognitive</a:t>
            </a:r>
            <a:r>
              <a:rPr lang="sv-SE" sz="1200" dirty="0" smtClean="0"/>
              <a:t> </a:t>
            </a:r>
            <a:r>
              <a:rPr lang="sv-SE" sz="1200" dirty="0" err="1" smtClean="0"/>
              <a:t>impairments</a:t>
            </a:r>
            <a:r>
              <a:rPr lang="sv-SE" sz="1200" dirty="0" smtClean="0"/>
              <a:t>. </a:t>
            </a:r>
            <a:endParaRPr sz="1200" dirty="0"/>
          </a:p>
          <a:p>
            <a:pPr lvl="0">
              <a:defRPr sz="1800"/>
            </a:pPr>
            <a:endParaRPr sz="1200" dirty="0"/>
          </a:p>
          <a:p>
            <a:pPr lvl="0">
              <a:defRPr sz="1800"/>
            </a:pPr>
            <a:r>
              <a:rPr sz="1200" dirty="0"/>
              <a:t>Begripsam is a word that doesn’t exist in the Swedish language. Neither does it translate or exist in English. I means “Easy to understand”. </a:t>
            </a:r>
            <a:endParaRPr lang="sv-SE" sz="1200" dirty="0" smtClean="0"/>
          </a:p>
          <a:p>
            <a:pPr lvl="0">
              <a:defRPr sz="1800"/>
            </a:pPr>
            <a:endParaRPr lang="sv-SE" sz="1200" dirty="0" smtClean="0"/>
          </a:p>
          <a:p>
            <a:pPr lvl="0">
              <a:defRPr sz="1800"/>
            </a:pPr>
            <a:r>
              <a:rPr lang="sv-SE" sz="1200" dirty="0" err="1" smtClean="0"/>
              <a:t>There</a:t>
            </a:r>
            <a:r>
              <a:rPr lang="sv-SE" sz="1200" dirty="0" smtClean="0"/>
              <a:t> is a </a:t>
            </a:r>
            <a:r>
              <a:rPr lang="sv-SE" sz="1200" dirty="0" err="1" smtClean="0"/>
              <a:t>standarised</a:t>
            </a:r>
            <a:r>
              <a:rPr lang="sv-SE" sz="1200" dirty="0" smtClean="0"/>
              <a:t> symbol for </a:t>
            </a:r>
            <a:r>
              <a:rPr lang="sv-SE" sz="1200" dirty="0" err="1" smtClean="0"/>
              <a:t>cognitive</a:t>
            </a:r>
            <a:r>
              <a:rPr lang="sv-SE" sz="1200" dirty="0" smtClean="0"/>
              <a:t> </a:t>
            </a:r>
            <a:r>
              <a:rPr lang="sv-SE" sz="1200" dirty="0" err="1" smtClean="0"/>
              <a:t>accessibility</a:t>
            </a:r>
            <a:r>
              <a:rPr lang="sv-SE" sz="1200" dirty="0" smtClean="0"/>
              <a:t> </a:t>
            </a:r>
            <a:r>
              <a:rPr lang="sv-SE" sz="1200" dirty="0" err="1" smtClean="0"/>
              <a:t>that</a:t>
            </a:r>
            <a:r>
              <a:rPr lang="sv-SE" sz="1200" dirty="0" smtClean="0"/>
              <a:t> </a:t>
            </a:r>
            <a:r>
              <a:rPr lang="sv-SE" sz="1200" dirty="0" err="1" smtClean="0"/>
              <a:t>we</a:t>
            </a:r>
            <a:r>
              <a:rPr lang="sv-SE" sz="1200" dirty="0" smtClean="0"/>
              <a:t> </a:t>
            </a:r>
            <a:r>
              <a:rPr lang="sv-SE" sz="1200" dirty="0" err="1" smtClean="0"/>
              <a:t>use</a:t>
            </a:r>
            <a:r>
              <a:rPr lang="sv-SE" sz="1200" dirty="0" smtClean="0"/>
              <a:t>.</a:t>
            </a:r>
          </a:p>
          <a:p>
            <a:pPr lvl="0">
              <a:defRPr sz="1800"/>
            </a:pPr>
            <a:endParaRPr lang="sv-SE" sz="1200" dirty="0" smtClean="0"/>
          </a:p>
          <a:p>
            <a:pPr lvl="0">
              <a:defRPr sz="1800"/>
            </a:pPr>
            <a:r>
              <a:rPr sz="1200" dirty="0" smtClean="0"/>
              <a:t> </a:t>
            </a:r>
            <a:r>
              <a:rPr sz="1200" dirty="0"/>
              <a:t>In this project we are exploring how to </a:t>
            </a:r>
            <a:r>
              <a:rPr sz="1200" dirty="0" smtClean="0"/>
              <a:t>develop</a:t>
            </a:r>
            <a:r>
              <a:rPr lang="sv-SE" sz="1200" dirty="0" smtClean="0"/>
              <a:t> </a:t>
            </a:r>
            <a:r>
              <a:rPr sz="1200" dirty="0" smtClean="0"/>
              <a:t>better </a:t>
            </a:r>
            <a:r>
              <a:rPr sz="1200" dirty="0"/>
              <a:t>user participation through </a:t>
            </a:r>
            <a:r>
              <a:rPr sz="1200" dirty="0" smtClean="0"/>
              <a:t>assessments</a:t>
            </a:r>
            <a:r>
              <a:rPr lang="sv-SE" sz="1200" dirty="0" smtClean="0"/>
              <a:t> and </a:t>
            </a:r>
            <a:r>
              <a:rPr lang="sv-SE" sz="1200" dirty="0" err="1" smtClean="0"/>
              <a:t>we</a:t>
            </a:r>
            <a:r>
              <a:rPr lang="sv-SE" sz="1200" baseline="0" dirty="0"/>
              <a:t> </a:t>
            </a:r>
            <a:r>
              <a:rPr lang="sv-SE" sz="1200" dirty="0" smtClean="0"/>
              <a:t>c</a:t>
            </a:r>
            <a:r>
              <a:rPr sz="1200" dirty="0" smtClean="0"/>
              <a:t>reate </a:t>
            </a:r>
            <a:r>
              <a:rPr sz="1200" dirty="0"/>
              <a:t>impact in both the design process and in standardization </a:t>
            </a:r>
            <a:r>
              <a:rPr lang="sv-SE" sz="1200" dirty="0" smtClean="0"/>
              <a:t>w</a:t>
            </a:r>
            <a:r>
              <a:rPr sz="1200" dirty="0" smtClean="0"/>
              <a:t>here </a:t>
            </a:r>
            <a:r>
              <a:rPr sz="1200" dirty="0"/>
              <a:t>ordinary methods do not work well for persons with cognitive </a:t>
            </a:r>
            <a:r>
              <a:rPr sz="1200" dirty="0" smtClean="0"/>
              <a:t>disabilities</a:t>
            </a:r>
            <a:endParaRPr sz="1200" dirty="0"/>
          </a:p>
        </p:txBody>
      </p:sp>
    </p:spTree>
    <p:extLst>
      <p:ext uri="{BB962C8B-B14F-4D97-AF65-F5344CB8AC3E}">
        <p14:creationId xmlns:p14="http://schemas.microsoft.com/office/powerpoint/2010/main" val="389563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Tree>
    <p:extLst>
      <p:ext uri="{BB962C8B-B14F-4D97-AF65-F5344CB8AC3E}">
        <p14:creationId xmlns:p14="http://schemas.microsoft.com/office/powerpoint/2010/main" val="187753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prstGeom prst="rect">
            <a:avLst/>
          </a:prstGeom>
        </p:spPr>
        <p:txBody>
          <a:bodyPr/>
          <a:lstStyle/>
          <a:p>
            <a:pPr lvl="0"/>
            <a:endParaRPr/>
          </a:p>
        </p:txBody>
      </p:sp>
      <p:sp>
        <p:nvSpPr>
          <p:cNvPr id="429" name="Shape 429"/>
          <p:cNvSpPr>
            <a:spLocks noGrp="1"/>
          </p:cNvSpPr>
          <p:nvPr>
            <p:ph type="body" sz="quarter" idx="1"/>
          </p:nvPr>
        </p:nvSpPr>
        <p:spPr>
          <a:prstGeom prst="rect">
            <a:avLst/>
          </a:prstGeom>
        </p:spPr>
        <p:txBody>
          <a:bodyPr/>
          <a:lstStyle/>
          <a:p>
            <a:pPr lvl="0">
              <a:defRPr sz="1800"/>
            </a:pPr>
            <a:r>
              <a:rPr sz="1200" dirty="0" smtClean="0"/>
              <a:t>All </a:t>
            </a:r>
            <a:r>
              <a:rPr sz="1200" dirty="0"/>
              <a:t>together ended up with new modells of the project. It was really fantastic to realize that now they were ready for their own ideas.</a:t>
            </a:r>
          </a:p>
          <a:p>
            <a:pPr lvl="0">
              <a:defRPr sz="1800"/>
            </a:pPr>
            <a:endParaRPr sz="1200" dirty="0"/>
          </a:p>
          <a:p>
            <a:pPr lvl="0">
              <a:defRPr sz="1800"/>
            </a:pPr>
            <a:r>
              <a:rPr sz="1200" dirty="0"/>
              <a:t>The final and best way to visualise the project. You can see the hole group in activity with lamps symbolizing their ideas, quest marks for not answerd questions and other symbols from surways and questionaries on the notelines . Together they make the musik. </a:t>
            </a:r>
          </a:p>
          <a:p>
            <a:pPr lvl="0">
              <a:defRPr sz="1800"/>
            </a:pPr>
            <a:endParaRPr sz="1200" dirty="0"/>
          </a:p>
          <a:p>
            <a:pPr lvl="0">
              <a:defRPr sz="1800"/>
            </a:pPr>
            <a:r>
              <a:rPr sz="1200" dirty="0"/>
              <a:t>This will probably not be the last design of the project. </a:t>
            </a:r>
          </a:p>
          <a:p>
            <a:pPr lvl="0">
              <a:defRPr sz="1800"/>
            </a:pPr>
            <a:endParaRPr sz="1200" dirty="0"/>
          </a:p>
          <a:p>
            <a:pPr lvl="0">
              <a:defRPr sz="1800"/>
            </a:pPr>
            <a:r>
              <a:rPr sz="1200" dirty="0"/>
              <a:t>The printed material develloped together with the participants is avaliable here today.</a:t>
            </a:r>
          </a:p>
          <a:p>
            <a:pPr lvl="0">
              <a:defRPr sz="1800"/>
            </a:pPr>
            <a:endParaRPr sz="1200" dirty="0"/>
          </a:p>
          <a:p>
            <a:pPr lvl="0">
              <a:defRPr sz="1800"/>
            </a:pPr>
            <a:endParaRPr sz="1200" dirty="0"/>
          </a:p>
        </p:txBody>
      </p:sp>
    </p:spTree>
    <p:extLst>
      <p:ext uri="{BB962C8B-B14F-4D97-AF65-F5344CB8AC3E}">
        <p14:creationId xmlns:p14="http://schemas.microsoft.com/office/powerpoint/2010/main" val="361109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pPr lvl="0"/>
            <a:endParaRPr/>
          </a:p>
        </p:txBody>
      </p:sp>
      <p:sp>
        <p:nvSpPr>
          <p:cNvPr id="93" name="Shape 93"/>
          <p:cNvSpPr>
            <a:spLocks noGrp="1"/>
          </p:cNvSpPr>
          <p:nvPr>
            <p:ph type="body" sz="quarter" idx="1"/>
          </p:nvPr>
        </p:nvSpPr>
        <p:spPr>
          <a:prstGeom prst="rect">
            <a:avLst/>
          </a:prstGeom>
        </p:spPr>
        <p:txBody>
          <a:bodyPr/>
          <a:lstStyle/>
          <a:p>
            <a:pPr lvl="0">
              <a:defRPr sz="1800"/>
            </a:pPr>
            <a:r>
              <a:rPr lang="sv-SE" sz="1200" dirty="0" smtClean="0"/>
              <a:t>And </a:t>
            </a:r>
            <a:r>
              <a:rPr lang="sv-SE" sz="1200" dirty="0" err="1" smtClean="0"/>
              <a:t>talking</a:t>
            </a:r>
            <a:r>
              <a:rPr lang="sv-SE" sz="1200" baseline="0" dirty="0" smtClean="0"/>
              <a:t> </a:t>
            </a:r>
            <a:r>
              <a:rPr lang="sv-SE" sz="1200" baseline="0" dirty="0" err="1" smtClean="0"/>
              <a:t>about</a:t>
            </a:r>
            <a:r>
              <a:rPr lang="sv-SE" sz="1200" baseline="0" dirty="0" smtClean="0"/>
              <a:t> </a:t>
            </a:r>
            <a:r>
              <a:rPr lang="sv-SE" sz="1200" baseline="0" dirty="0" err="1" smtClean="0"/>
              <a:t>cognition</a:t>
            </a:r>
            <a:r>
              <a:rPr lang="sv-SE" sz="1200" baseline="0" dirty="0" smtClean="0"/>
              <a:t> </a:t>
            </a:r>
            <a:r>
              <a:rPr lang="sv-SE" sz="1200" baseline="0" dirty="0" err="1" smtClean="0"/>
              <a:t>we</a:t>
            </a:r>
            <a:r>
              <a:rPr lang="sv-SE" sz="1200" baseline="0" dirty="0" smtClean="0"/>
              <a:t> </a:t>
            </a:r>
            <a:r>
              <a:rPr lang="sv-SE" sz="1200" baseline="0" dirty="0" err="1" smtClean="0"/>
              <a:t>say</a:t>
            </a:r>
            <a:r>
              <a:rPr lang="sv-SE" sz="1200" baseline="0" dirty="0" smtClean="0"/>
              <a:t> </a:t>
            </a:r>
            <a:r>
              <a:rPr lang="sv-SE" sz="1200" baseline="0" dirty="0" err="1" smtClean="0"/>
              <a:t>that</a:t>
            </a:r>
            <a:r>
              <a:rPr lang="sv-SE" sz="1200" baseline="0" dirty="0" smtClean="0"/>
              <a:t> it is </a:t>
            </a:r>
            <a:r>
              <a:rPr lang="sv-SE" sz="1200" dirty="0" smtClean="0"/>
              <a:t>a mental process, </a:t>
            </a:r>
            <a:r>
              <a:rPr lang="sv-SE" sz="1200" dirty="0" err="1" smtClean="0"/>
              <a:t>when</a:t>
            </a:r>
            <a:r>
              <a:rPr lang="sv-SE" sz="1200" dirty="0" smtClean="0"/>
              <a:t> </a:t>
            </a:r>
            <a:r>
              <a:rPr lang="sv-SE" sz="1200" dirty="0" err="1" smtClean="0"/>
              <a:t>we</a:t>
            </a:r>
            <a:r>
              <a:rPr lang="sv-SE" sz="1200" dirty="0" smtClean="0"/>
              <a:t> </a:t>
            </a:r>
            <a:r>
              <a:rPr lang="sv-SE" sz="1200" dirty="0" err="1" smtClean="0"/>
              <a:t>receive</a:t>
            </a:r>
            <a:r>
              <a:rPr lang="sv-SE" sz="1200" dirty="0" smtClean="0"/>
              <a:t> information, process it and </a:t>
            </a:r>
            <a:r>
              <a:rPr lang="sv-SE" sz="1200" dirty="0" err="1" smtClean="0"/>
              <a:t>decide</a:t>
            </a:r>
            <a:r>
              <a:rPr lang="sv-SE" sz="1200" dirty="0" smtClean="0"/>
              <a:t> </a:t>
            </a:r>
            <a:r>
              <a:rPr lang="sv-SE" sz="1200" dirty="0" err="1" smtClean="0"/>
              <a:t>how</a:t>
            </a:r>
            <a:r>
              <a:rPr lang="sv-SE" sz="1200" dirty="0" smtClean="0"/>
              <a:t> </a:t>
            </a:r>
            <a:r>
              <a:rPr lang="sv-SE" sz="1200" dirty="0" err="1" smtClean="0"/>
              <a:t>to</a:t>
            </a:r>
            <a:r>
              <a:rPr lang="sv-SE" sz="1200" dirty="0" smtClean="0"/>
              <a:t> </a:t>
            </a:r>
            <a:r>
              <a:rPr lang="sv-SE" sz="1200" dirty="0" err="1" smtClean="0"/>
              <a:t>use</a:t>
            </a:r>
            <a:r>
              <a:rPr lang="sv-SE" sz="1200" dirty="0" smtClean="0"/>
              <a:t> the information. </a:t>
            </a:r>
          </a:p>
          <a:p>
            <a:pPr lvl="0">
              <a:defRPr sz="1800"/>
            </a:pPr>
            <a:endParaRPr lang="sv-SE" sz="1200" dirty="0" smtClean="0"/>
          </a:p>
          <a:p>
            <a:pPr lvl="0">
              <a:defRPr sz="1800"/>
            </a:pPr>
            <a:r>
              <a:rPr lang="sv-SE" sz="1200" dirty="0" err="1" smtClean="0"/>
              <a:t>We</a:t>
            </a:r>
            <a:r>
              <a:rPr lang="sv-SE" sz="1200" dirty="0" smtClean="0"/>
              <a:t> </a:t>
            </a:r>
            <a:r>
              <a:rPr lang="sv-SE" sz="1200" dirty="0" err="1" smtClean="0"/>
              <a:t>use</a:t>
            </a:r>
            <a:r>
              <a:rPr lang="sv-SE" sz="1200" dirty="0" smtClean="0"/>
              <a:t> </a:t>
            </a:r>
            <a:r>
              <a:rPr lang="sv-SE" sz="1200" dirty="0" err="1" smtClean="0"/>
              <a:t>our</a:t>
            </a:r>
            <a:r>
              <a:rPr lang="sv-SE" sz="1200" dirty="0" smtClean="0"/>
              <a:t> </a:t>
            </a:r>
            <a:r>
              <a:rPr lang="sv-SE" sz="1200" dirty="0" err="1" smtClean="0"/>
              <a:t>memory</a:t>
            </a:r>
            <a:r>
              <a:rPr lang="sv-SE" sz="1200" dirty="0" smtClean="0"/>
              <a:t> </a:t>
            </a:r>
            <a:r>
              <a:rPr lang="sv-SE" sz="1200" dirty="0" err="1" smtClean="0"/>
              <a:t>to</a:t>
            </a:r>
            <a:r>
              <a:rPr lang="sv-SE" sz="1200" dirty="0" smtClean="0"/>
              <a:t> store, </a:t>
            </a:r>
            <a:r>
              <a:rPr lang="sv-SE" sz="1200" dirty="0" err="1" smtClean="0"/>
              <a:t>retrieve</a:t>
            </a:r>
            <a:r>
              <a:rPr lang="sv-SE" sz="1200" dirty="0" smtClean="0"/>
              <a:t> and </a:t>
            </a:r>
            <a:r>
              <a:rPr lang="sv-SE" sz="1200" dirty="0" err="1" smtClean="0"/>
              <a:t>use</a:t>
            </a:r>
            <a:r>
              <a:rPr lang="sv-SE" sz="1200" dirty="0" smtClean="0"/>
              <a:t> </a:t>
            </a:r>
            <a:r>
              <a:rPr lang="sv-SE" sz="1200" dirty="0" err="1" smtClean="0"/>
              <a:t>experiences</a:t>
            </a:r>
            <a:r>
              <a:rPr lang="sv-SE" sz="1200" dirty="0" smtClean="0"/>
              <a:t> and </a:t>
            </a:r>
            <a:r>
              <a:rPr lang="sv-SE" sz="1200" dirty="0" err="1" smtClean="0"/>
              <a:t>skills</a:t>
            </a:r>
            <a:r>
              <a:rPr lang="sv-SE" sz="1200" dirty="0" smtClean="0"/>
              <a:t>. </a:t>
            </a:r>
            <a:r>
              <a:rPr lang="sv-SE" sz="1200" dirty="0" err="1" smtClean="0"/>
              <a:t>We</a:t>
            </a:r>
            <a:r>
              <a:rPr lang="sv-SE" sz="1200" dirty="0" smtClean="0"/>
              <a:t> </a:t>
            </a:r>
            <a:r>
              <a:rPr lang="sv-SE" sz="1200" dirty="0" err="1" smtClean="0"/>
              <a:t>use</a:t>
            </a:r>
            <a:r>
              <a:rPr lang="sv-SE" sz="1200" dirty="0" smtClean="0"/>
              <a:t> </a:t>
            </a:r>
            <a:r>
              <a:rPr lang="sv-SE" sz="1200" dirty="0" err="1" smtClean="0"/>
              <a:t>our</a:t>
            </a:r>
            <a:r>
              <a:rPr lang="sv-SE" sz="1200" dirty="0" smtClean="0"/>
              <a:t> </a:t>
            </a:r>
            <a:r>
              <a:rPr lang="sv-SE" sz="1200" dirty="0" err="1" smtClean="0"/>
              <a:t>skills</a:t>
            </a:r>
            <a:r>
              <a:rPr lang="sv-SE" sz="1200" dirty="0" smtClean="0"/>
              <a:t> </a:t>
            </a:r>
            <a:r>
              <a:rPr lang="sv-SE" sz="1200" dirty="0" err="1" smtClean="0"/>
              <a:t>when</a:t>
            </a:r>
            <a:r>
              <a:rPr lang="sv-SE" sz="1200" dirty="0" smtClean="0"/>
              <a:t> </a:t>
            </a:r>
            <a:r>
              <a:rPr lang="sv-SE" sz="1200" dirty="0" err="1" smtClean="0"/>
              <a:t>we</a:t>
            </a:r>
            <a:r>
              <a:rPr lang="sv-SE" sz="1200" dirty="0" smtClean="0"/>
              <a:t> </a:t>
            </a:r>
            <a:r>
              <a:rPr lang="sv-SE" sz="1200" dirty="0" err="1" smtClean="0"/>
              <a:t>move</a:t>
            </a:r>
            <a:r>
              <a:rPr lang="sv-SE" sz="1200" dirty="0" smtClean="0"/>
              <a:t> in </a:t>
            </a:r>
            <a:r>
              <a:rPr lang="sv-SE" sz="1200" dirty="0" err="1" smtClean="0"/>
              <a:t>time</a:t>
            </a:r>
            <a:r>
              <a:rPr lang="sv-SE" sz="1200" dirty="0" smtClean="0"/>
              <a:t> and space, and </a:t>
            </a:r>
            <a:r>
              <a:rPr lang="sv-SE" sz="1200" dirty="0" err="1" smtClean="0"/>
              <a:t>when</a:t>
            </a:r>
            <a:r>
              <a:rPr lang="sv-SE" sz="1200" dirty="0" smtClean="0"/>
              <a:t> </a:t>
            </a:r>
            <a:r>
              <a:rPr lang="sv-SE" sz="1200" dirty="0" err="1" smtClean="0"/>
              <a:t>we</a:t>
            </a:r>
            <a:r>
              <a:rPr lang="sv-SE" sz="1200" dirty="0" smtClean="0"/>
              <a:t> </a:t>
            </a:r>
            <a:r>
              <a:rPr lang="sv-SE" sz="1200" dirty="0" err="1" smtClean="0"/>
              <a:t>solve</a:t>
            </a:r>
            <a:r>
              <a:rPr lang="sv-SE" sz="1200" dirty="0" smtClean="0"/>
              <a:t> problems and </a:t>
            </a:r>
            <a:r>
              <a:rPr lang="sv-SE" sz="1200" dirty="0" err="1" smtClean="0"/>
              <a:t>when</a:t>
            </a:r>
            <a:r>
              <a:rPr lang="sv-SE" sz="1200" dirty="0" smtClean="0"/>
              <a:t> </a:t>
            </a:r>
            <a:r>
              <a:rPr lang="sv-SE" sz="1200" dirty="0" err="1" smtClean="0"/>
              <a:t>we</a:t>
            </a:r>
            <a:r>
              <a:rPr lang="sv-SE" sz="1200" dirty="0" smtClean="0"/>
              <a:t> </a:t>
            </a:r>
            <a:r>
              <a:rPr lang="sv-SE" sz="1200" dirty="0" err="1" smtClean="0"/>
              <a:t>understand</a:t>
            </a:r>
            <a:r>
              <a:rPr lang="sv-SE" sz="1200" dirty="0" smtClean="0"/>
              <a:t> </a:t>
            </a:r>
            <a:r>
              <a:rPr lang="sv-SE" sz="1200" dirty="0" err="1" smtClean="0"/>
              <a:t>numbers</a:t>
            </a:r>
            <a:r>
              <a:rPr lang="sv-SE" sz="1200" dirty="0" smtClean="0"/>
              <a:t>, </a:t>
            </a:r>
            <a:r>
              <a:rPr lang="sv-SE" sz="1200" dirty="0" err="1" smtClean="0"/>
              <a:t>language</a:t>
            </a:r>
            <a:r>
              <a:rPr lang="sv-SE" sz="1200" dirty="0" smtClean="0"/>
              <a:t> and </a:t>
            </a:r>
            <a:r>
              <a:rPr lang="sv-SE" sz="1200" dirty="0" err="1" smtClean="0"/>
              <a:t>to</a:t>
            </a:r>
            <a:r>
              <a:rPr lang="sv-SE" sz="1200" dirty="0" smtClean="0"/>
              <a:t> read text is </a:t>
            </a:r>
            <a:r>
              <a:rPr lang="sv-SE" sz="1200" dirty="0" err="1" smtClean="0"/>
              <a:t>also</a:t>
            </a:r>
            <a:r>
              <a:rPr lang="sv-SE" sz="1200" dirty="0" smtClean="0"/>
              <a:t> a </a:t>
            </a:r>
            <a:r>
              <a:rPr lang="sv-SE" sz="1200" dirty="0" err="1" smtClean="0"/>
              <a:t>cognitive</a:t>
            </a:r>
            <a:r>
              <a:rPr lang="sv-SE" sz="1200" dirty="0" smtClean="0"/>
              <a:t> </a:t>
            </a:r>
            <a:r>
              <a:rPr lang="sv-SE" sz="1200" dirty="0" err="1" smtClean="0"/>
              <a:t>ability</a:t>
            </a:r>
            <a:r>
              <a:rPr lang="sv-SE" sz="1200" dirty="0" smtClean="0"/>
              <a:t>. </a:t>
            </a:r>
          </a:p>
          <a:p>
            <a:pPr lvl="0">
              <a:defRPr sz="1800"/>
            </a:pPr>
            <a:endParaRPr lang="sv-SE" sz="1200" dirty="0" smtClean="0"/>
          </a:p>
          <a:p>
            <a:pPr lvl="0">
              <a:defRPr sz="1800"/>
            </a:pPr>
            <a:r>
              <a:rPr lang="sv-SE" sz="1200" dirty="0" err="1" smtClean="0"/>
              <a:t>Having</a:t>
            </a:r>
            <a:r>
              <a:rPr lang="sv-SE" sz="1200" dirty="0" smtClean="0"/>
              <a:t> </a:t>
            </a:r>
            <a:r>
              <a:rPr lang="sv-SE" sz="1200" dirty="0" err="1" smtClean="0"/>
              <a:t>difficulty</a:t>
            </a:r>
            <a:r>
              <a:rPr lang="sv-SE" sz="1200" dirty="0" smtClean="0"/>
              <a:t> </a:t>
            </a:r>
            <a:r>
              <a:rPr lang="sv-SE" sz="1200" dirty="0" err="1" smtClean="0"/>
              <a:t>with</a:t>
            </a:r>
            <a:r>
              <a:rPr lang="sv-SE" sz="1200" dirty="0" smtClean="0"/>
              <a:t> </a:t>
            </a:r>
            <a:r>
              <a:rPr lang="sv-SE" sz="1200" dirty="0" err="1" smtClean="0"/>
              <a:t>any</a:t>
            </a:r>
            <a:r>
              <a:rPr lang="sv-SE" sz="1200" dirty="0" smtClean="0"/>
              <a:t> </a:t>
            </a:r>
            <a:r>
              <a:rPr lang="sv-SE" sz="1200" dirty="0" err="1" smtClean="0"/>
              <a:t>of</a:t>
            </a:r>
            <a:r>
              <a:rPr lang="sv-SE" sz="1200" dirty="0" smtClean="0"/>
              <a:t> </a:t>
            </a:r>
            <a:r>
              <a:rPr lang="sv-SE" sz="1200" dirty="0" err="1" smtClean="0"/>
              <a:t>these</a:t>
            </a:r>
            <a:r>
              <a:rPr lang="sv-SE" sz="1200" dirty="0" smtClean="0"/>
              <a:t> </a:t>
            </a:r>
            <a:r>
              <a:rPr lang="sv-SE" sz="1200" dirty="0" err="1" smtClean="0"/>
              <a:t>functions</a:t>
            </a:r>
            <a:r>
              <a:rPr lang="sv-SE" sz="1200" dirty="0" smtClean="0"/>
              <a:t> </a:t>
            </a:r>
            <a:r>
              <a:rPr lang="sv-SE" sz="1200" dirty="0" err="1" smtClean="0"/>
              <a:t>leads</a:t>
            </a:r>
            <a:r>
              <a:rPr lang="sv-SE" sz="1200" dirty="0" smtClean="0"/>
              <a:t> </a:t>
            </a:r>
            <a:r>
              <a:rPr lang="sv-SE" sz="1200" dirty="0" err="1" smtClean="0"/>
              <a:t>to</a:t>
            </a:r>
            <a:r>
              <a:rPr lang="sv-SE" sz="1200" dirty="0" smtClean="0"/>
              <a:t> </a:t>
            </a:r>
            <a:r>
              <a:rPr lang="sv-SE" sz="1200" dirty="0" err="1" smtClean="0"/>
              <a:t>cognitive</a:t>
            </a:r>
            <a:r>
              <a:rPr lang="sv-SE" sz="1200" dirty="0" smtClean="0"/>
              <a:t> problem.</a:t>
            </a:r>
          </a:p>
          <a:p>
            <a:pPr lvl="0">
              <a:defRPr sz="1800"/>
            </a:pPr>
            <a:endParaRPr lang="sv-SE" sz="1200" dirty="0" smtClean="0"/>
          </a:p>
          <a:p>
            <a:pPr lvl="0">
              <a:defRPr sz="1800"/>
            </a:pPr>
            <a:r>
              <a:rPr lang="sv-SE" sz="1200" dirty="0" smtClean="0"/>
              <a:t> </a:t>
            </a:r>
            <a:r>
              <a:rPr lang="sv-SE" sz="1200" dirty="0" err="1" smtClean="0"/>
              <a:t>People</a:t>
            </a:r>
            <a:r>
              <a:rPr lang="sv-SE" sz="1200" dirty="0" smtClean="0"/>
              <a:t> </a:t>
            </a:r>
            <a:r>
              <a:rPr lang="sv-SE" sz="1200" dirty="0" err="1" smtClean="0"/>
              <a:t>with</a:t>
            </a:r>
            <a:r>
              <a:rPr lang="sv-SE" sz="1200" dirty="0" smtClean="0"/>
              <a:t> </a:t>
            </a:r>
            <a:r>
              <a:rPr lang="sv-SE" sz="1200" dirty="0" err="1" smtClean="0"/>
              <a:t>cognitive</a:t>
            </a:r>
            <a:r>
              <a:rPr lang="sv-SE" sz="1200" dirty="0" smtClean="0"/>
              <a:t> </a:t>
            </a:r>
            <a:r>
              <a:rPr lang="sv-SE" sz="1200" dirty="0" err="1" smtClean="0"/>
              <a:t>disabilities</a:t>
            </a:r>
            <a:r>
              <a:rPr lang="sv-SE" sz="1200" dirty="0" smtClean="0"/>
              <a:t> </a:t>
            </a:r>
            <a:r>
              <a:rPr lang="sv-SE" sz="1200" dirty="0" err="1" smtClean="0"/>
              <a:t>may</a:t>
            </a:r>
            <a:r>
              <a:rPr lang="sv-SE" sz="1200" dirty="0" smtClean="0"/>
              <a:t> </a:t>
            </a:r>
            <a:r>
              <a:rPr lang="sv-SE" sz="1200" dirty="0" err="1" smtClean="0"/>
              <a:t>have</a:t>
            </a:r>
            <a:r>
              <a:rPr lang="sv-SE" sz="1200" dirty="0" smtClean="0"/>
              <a:t> </a:t>
            </a:r>
            <a:r>
              <a:rPr lang="sv-SE" sz="1200" dirty="0" err="1" smtClean="0"/>
              <a:t>have</a:t>
            </a:r>
            <a:r>
              <a:rPr lang="sv-SE" sz="1200" dirty="0" smtClean="0"/>
              <a:t> </a:t>
            </a:r>
            <a:r>
              <a:rPr lang="sv-SE" sz="1200" dirty="0" err="1" smtClean="0"/>
              <a:t>difficulty</a:t>
            </a:r>
            <a:r>
              <a:rPr lang="sv-SE" sz="1200" dirty="0" smtClean="0"/>
              <a:t> </a:t>
            </a:r>
            <a:r>
              <a:rPr lang="sv-SE" sz="1200" dirty="0" err="1" smtClean="0"/>
              <a:t>understanding</a:t>
            </a:r>
            <a:r>
              <a:rPr lang="sv-SE" sz="1200" dirty="0" smtClean="0"/>
              <a:t> abstract </a:t>
            </a:r>
            <a:r>
              <a:rPr lang="sv-SE" sz="1200" dirty="0" err="1" smtClean="0"/>
              <a:t>things</a:t>
            </a:r>
            <a:r>
              <a:rPr lang="sv-SE" sz="1200" dirty="0" smtClean="0"/>
              <a:t>, </a:t>
            </a:r>
            <a:r>
              <a:rPr lang="sv-SE" sz="1200" dirty="0" err="1" smtClean="0"/>
              <a:t>to</a:t>
            </a:r>
            <a:r>
              <a:rPr lang="sv-SE" sz="1200" dirty="0" smtClean="0"/>
              <a:t> </a:t>
            </a:r>
            <a:r>
              <a:rPr lang="sv-SE" sz="1200" dirty="0" err="1" smtClean="0"/>
              <a:t>remember</a:t>
            </a:r>
            <a:r>
              <a:rPr lang="sv-SE" sz="1200" dirty="0" smtClean="0"/>
              <a:t>, </a:t>
            </a:r>
            <a:r>
              <a:rPr lang="sv-SE" sz="1200" dirty="0" err="1" smtClean="0"/>
              <a:t>to</a:t>
            </a:r>
            <a:r>
              <a:rPr lang="sv-SE" sz="1200" dirty="0" smtClean="0"/>
              <a:t> plan, </a:t>
            </a:r>
            <a:r>
              <a:rPr lang="sv-SE" sz="1200" dirty="0" err="1" smtClean="0"/>
              <a:t>to</a:t>
            </a:r>
            <a:r>
              <a:rPr lang="sv-SE" sz="1200" dirty="0" smtClean="0"/>
              <a:t> </a:t>
            </a:r>
            <a:r>
              <a:rPr lang="sv-SE" sz="1200" dirty="0" err="1" smtClean="0"/>
              <a:t>solve</a:t>
            </a:r>
            <a:r>
              <a:rPr lang="sv-SE" sz="1200" dirty="0" smtClean="0"/>
              <a:t> problems, </a:t>
            </a:r>
            <a:r>
              <a:rPr lang="sv-SE" sz="1200" dirty="0" err="1" smtClean="0"/>
              <a:t>to</a:t>
            </a:r>
            <a:r>
              <a:rPr lang="sv-SE" sz="1200" dirty="0" smtClean="0"/>
              <a:t> </a:t>
            </a:r>
            <a:r>
              <a:rPr lang="sv-SE" sz="1200" dirty="0" err="1" smtClean="0"/>
              <a:t>understand</a:t>
            </a:r>
            <a:r>
              <a:rPr lang="sv-SE" sz="1200" dirty="0" smtClean="0"/>
              <a:t> </a:t>
            </a:r>
            <a:r>
              <a:rPr lang="sv-SE" sz="1200" dirty="0" err="1" smtClean="0"/>
              <a:t>language</a:t>
            </a:r>
            <a:r>
              <a:rPr lang="sv-SE" sz="1200" dirty="0" smtClean="0"/>
              <a:t>, </a:t>
            </a:r>
            <a:r>
              <a:rPr lang="sv-SE" sz="1200" dirty="0" err="1" smtClean="0"/>
              <a:t>to</a:t>
            </a:r>
            <a:r>
              <a:rPr lang="sv-SE" sz="1200" dirty="0" smtClean="0"/>
              <a:t> read, </a:t>
            </a:r>
            <a:r>
              <a:rPr lang="sv-SE" sz="1200" dirty="0" err="1" smtClean="0"/>
              <a:t>to</a:t>
            </a:r>
            <a:r>
              <a:rPr lang="sv-SE" sz="1200" dirty="0" smtClean="0"/>
              <a:t> </a:t>
            </a:r>
            <a:r>
              <a:rPr lang="sv-SE" sz="1200" dirty="0" err="1" smtClean="0"/>
              <a:t>write</a:t>
            </a:r>
            <a:r>
              <a:rPr lang="sv-SE" sz="1200" dirty="0" smtClean="0"/>
              <a:t>, </a:t>
            </a:r>
            <a:r>
              <a:rPr lang="sv-SE" sz="1200" dirty="0" err="1" smtClean="0"/>
              <a:t>to</a:t>
            </a:r>
            <a:r>
              <a:rPr lang="sv-SE" sz="1200" dirty="0" smtClean="0"/>
              <a:t> </a:t>
            </a:r>
            <a:r>
              <a:rPr lang="sv-SE" sz="1200" dirty="0" err="1" smtClean="0"/>
              <a:t>organize</a:t>
            </a:r>
            <a:r>
              <a:rPr lang="sv-SE" sz="1200" dirty="0" smtClean="0"/>
              <a:t> </a:t>
            </a:r>
            <a:r>
              <a:rPr lang="sv-SE" sz="1200" dirty="0" err="1" smtClean="0"/>
              <a:t>things</a:t>
            </a:r>
            <a:r>
              <a:rPr lang="sv-SE" sz="1200" dirty="0" smtClean="0"/>
              <a:t>, </a:t>
            </a:r>
            <a:r>
              <a:rPr lang="sv-SE" sz="1200" dirty="0" err="1" smtClean="0"/>
              <a:t>to</a:t>
            </a:r>
            <a:r>
              <a:rPr lang="sv-SE" sz="1200" dirty="0" smtClean="0"/>
              <a:t> </a:t>
            </a:r>
            <a:r>
              <a:rPr lang="sv-SE" sz="1200" dirty="0" err="1" smtClean="0"/>
              <a:t>orientate</a:t>
            </a:r>
            <a:r>
              <a:rPr lang="sv-SE" sz="1200" dirty="0" smtClean="0"/>
              <a:t> </a:t>
            </a:r>
            <a:r>
              <a:rPr lang="sv-SE" sz="1200" dirty="0" err="1" smtClean="0"/>
              <a:t>themselves</a:t>
            </a:r>
            <a:r>
              <a:rPr lang="sv-SE" sz="1200" dirty="0" smtClean="0"/>
              <a:t> or </a:t>
            </a:r>
            <a:r>
              <a:rPr lang="sv-SE" sz="1200" dirty="0" err="1" smtClean="0"/>
              <a:t>to</a:t>
            </a:r>
            <a:r>
              <a:rPr lang="sv-SE" sz="1200" dirty="0" smtClean="0"/>
              <a:t> </a:t>
            </a:r>
            <a:r>
              <a:rPr lang="sv-SE" sz="1200" dirty="0" err="1" smtClean="0"/>
              <a:t>concentrate</a:t>
            </a:r>
            <a:r>
              <a:rPr lang="sv-SE" sz="1200" dirty="0" smtClean="0"/>
              <a:t>.</a:t>
            </a:r>
            <a:endParaRPr sz="1200" dirty="0"/>
          </a:p>
        </p:txBody>
      </p:sp>
    </p:spTree>
    <p:extLst>
      <p:ext uri="{BB962C8B-B14F-4D97-AF65-F5344CB8AC3E}">
        <p14:creationId xmlns:p14="http://schemas.microsoft.com/office/powerpoint/2010/main" val="371942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pPr lvl="0">
              <a:lnSpc>
                <a:spcPct val="100000"/>
              </a:lnSpc>
              <a:defRPr sz="1800"/>
            </a:pPr>
            <a:endParaRPr sz="1200" dirty="0">
              <a:latin typeface="Calibri"/>
              <a:ea typeface="Calibri"/>
              <a:cs typeface="Calibri"/>
              <a:sym typeface="Calibri"/>
            </a:endParaRPr>
          </a:p>
          <a:p>
            <a:pPr lvl="0">
              <a:lnSpc>
                <a:spcPct val="100000"/>
              </a:lnSpc>
              <a:defRPr sz="1800"/>
            </a:pPr>
            <a:r>
              <a:rPr sz="1200" b="1" dirty="0">
                <a:latin typeface="Calibri"/>
                <a:ea typeface="Calibri"/>
                <a:cs typeface="Calibri"/>
                <a:sym typeface="Calibri"/>
              </a:rPr>
              <a:t>In "Begripsam" we want to highlight </a:t>
            </a:r>
            <a:r>
              <a:rPr sz="1200" dirty="0"/>
              <a:t>the cognitive and linguistic aspects of the accessibility concept. Our definition on Cognititive accessibility  is to recive and transform information easily and to be able to decide how this information will be used.</a:t>
            </a:r>
          </a:p>
          <a:p>
            <a:pPr lvl="0">
              <a:lnSpc>
                <a:spcPct val="100000"/>
              </a:lnSpc>
              <a:defRPr sz="1800"/>
            </a:pPr>
            <a:endParaRPr sz="1200" dirty="0"/>
          </a:p>
          <a:p>
            <a:pPr lvl="0">
              <a:lnSpc>
                <a:spcPct val="100000"/>
              </a:lnSpc>
              <a:defRPr sz="1800"/>
            </a:pPr>
            <a:endParaRPr sz="1200" dirty="0">
              <a:latin typeface="Calibri"/>
              <a:ea typeface="Calibri"/>
              <a:cs typeface="Calibri"/>
              <a:sym typeface="Calibri"/>
            </a:endParaRPr>
          </a:p>
          <a:p>
            <a:pPr lvl="0">
              <a:lnSpc>
                <a:spcPct val="100000"/>
              </a:lnSpc>
              <a:defRPr sz="1800"/>
            </a:pPr>
            <a:r>
              <a:rPr sz="1200" dirty="0"/>
              <a:t>The overall approach is “Design side by side” meaning that the researcher and the persons with different disabilities work closely together to find new methods that work. These methods allready has and can in future influence the development of products, services, standards and guidelines</a:t>
            </a:r>
          </a:p>
          <a:p>
            <a:pPr lvl="0">
              <a:lnSpc>
                <a:spcPct val="100000"/>
              </a:lnSpc>
              <a:defRPr sz="1800"/>
            </a:pPr>
            <a:endParaRPr sz="1200" dirty="0">
              <a:latin typeface="Calibri"/>
              <a:ea typeface="Calibri"/>
              <a:cs typeface="Calibri"/>
              <a:sym typeface="Calibri"/>
            </a:endParaRPr>
          </a:p>
          <a:p>
            <a:pPr lvl="0">
              <a:lnSpc>
                <a:spcPct val="100000"/>
              </a:lnSpc>
              <a:defRPr sz="1800"/>
            </a:pPr>
            <a:r>
              <a:rPr sz="1200" b="1" dirty="0">
                <a:latin typeface="Calibri"/>
                <a:ea typeface="Calibri"/>
                <a:cs typeface="Calibri"/>
                <a:sym typeface="Calibri"/>
              </a:rPr>
              <a:t>An other aim is to describe </a:t>
            </a:r>
            <a:r>
              <a:rPr sz="1200" dirty="0"/>
              <a:t>useful working forms for users and their user organizations in order that they can go on working with accessibility even when the poject is finished in three years.</a:t>
            </a:r>
          </a:p>
          <a:p>
            <a:pPr lvl="0">
              <a:lnSpc>
                <a:spcPct val="100000"/>
              </a:lnSpc>
              <a:defRPr sz="1800"/>
            </a:pPr>
            <a:r>
              <a:rPr sz="1200" b="1" dirty="0">
                <a:latin typeface="Calibri"/>
                <a:ea typeface="Calibri"/>
                <a:cs typeface="Calibri"/>
                <a:sym typeface="Calibri"/>
              </a:rPr>
              <a:t> </a:t>
            </a:r>
          </a:p>
          <a:p>
            <a:pPr lvl="0">
              <a:lnSpc>
                <a:spcPct val="100000"/>
              </a:lnSpc>
              <a:defRPr sz="1800"/>
            </a:pPr>
            <a:r>
              <a:rPr sz="1200" b="1" dirty="0">
                <a:latin typeface="Calibri"/>
                <a:ea typeface="Calibri"/>
                <a:cs typeface="Calibri"/>
                <a:sym typeface="Calibri"/>
              </a:rPr>
              <a:t>In order to do that our projet is organized like this……</a:t>
            </a:r>
          </a:p>
          <a:p>
            <a:pPr lvl="0">
              <a:lnSpc>
                <a:spcPct val="100000"/>
              </a:lnSpc>
              <a:defRPr sz="1800"/>
            </a:pPr>
            <a:endParaRPr sz="1200" dirty="0">
              <a:latin typeface="Calibri"/>
              <a:ea typeface="Calibri"/>
              <a:cs typeface="Calibri"/>
              <a:sym typeface="Calibri"/>
            </a:endParaRPr>
          </a:p>
          <a:p>
            <a:pPr lvl="0">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53553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pPr lvl="0"/>
            <a:endParaRPr/>
          </a:p>
        </p:txBody>
      </p:sp>
      <p:sp>
        <p:nvSpPr>
          <p:cNvPr id="145" name="Shape 145"/>
          <p:cNvSpPr>
            <a:spLocks noGrp="1"/>
          </p:cNvSpPr>
          <p:nvPr>
            <p:ph type="body" sz="quarter" idx="1"/>
          </p:nvPr>
        </p:nvSpPr>
        <p:spPr>
          <a:prstGeom prst="rect">
            <a:avLst/>
          </a:prstGeom>
        </p:spPr>
        <p:txBody>
          <a:bodyPr/>
          <a:lstStyle/>
          <a:p>
            <a:pPr lvl="0">
              <a:lnSpc>
                <a:spcPct val="100000"/>
              </a:lnSpc>
              <a:defRPr sz="1800"/>
            </a:pPr>
            <a:r>
              <a:rPr sz="1200" dirty="0"/>
              <a:t>The project consists of three organizations, The Dyslexia Association, The Swedish National Association for Persons with Intellectual Disability and The Autism and Asperger Association and the contributers belong to these orgnisations. </a:t>
            </a:r>
          </a:p>
          <a:p>
            <a:pPr lvl="0">
              <a:lnSpc>
                <a:spcPct val="100000"/>
              </a:lnSpc>
              <a:defRPr sz="1800"/>
            </a:pPr>
            <a:r>
              <a:rPr sz="1200" dirty="0"/>
              <a:t>They work in a team of 20 persons with different diagnoses. The diagnoses are autism and aspergers syndrom, ADHD, Dyslexia,,Language disorder, Mental retardation och learning disability.</a:t>
            </a:r>
          </a:p>
          <a:p>
            <a:pPr lvl="0">
              <a:lnSpc>
                <a:spcPct val="100000"/>
              </a:lnSpc>
              <a:defRPr sz="1800"/>
            </a:pPr>
            <a:endParaRPr sz="1200" dirty="0"/>
          </a:p>
          <a:p>
            <a:pPr lvl="0">
              <a:lnSpc>
                <a:spcPct val="100000"/>
              </a:lnSpc>
              <a:defRPr sz="1800"/>
            </a:pPr>
            <a:r>
              <a:rPr sz="1200" dirty="0"/>
              <a:t>We Started the project1 juli 2013 and will continue untill 2016. Project managers are Kerstin Ivarson Ahlstrand och Torbjörn Lundgren. </a:t>
            </a:r>
          </a:p>
          <a:p>
            <a:pPr lvl="0">
              <a:lnSpc>
                <a:spcPct val="100000"/>
              </a:lnSpc>
              <a:defRPr sz="1800"/>
            </a:pPr>
            <a:endParaRPr sz="1200" dirty="0"/>
          </a:p>
          <a:p>
            <a:pPr lvl="0">
              <a:lnSpc>
                <a:spcPct val="100000"/>
              </a:lnSpc>
              <a:defRPr sz="1800"/>
            </a:pPr>
            <a:r>
              <a:rPr sz="1200" dirty="0"/>
              <a:t>Expersts och project team consists of me, master in special education.  Hans Hammarlund, expert in dyslexia and learning disabilities, Eva Hedberg, who you have met today. Stefan Johansson, research student at KTH that you will meat later today. And we have experts from the three organizations</a:t>
            </a:r>
          </a:p>
          <a:p>
            <a:pPr lvl="0">
              <a:lnSpc>
                <a:spcPct val="100000"/>
              </a:lnSpc>
              <a:defRPr sz="1800"/>
            </a:pPr>
            <a:endParaRPr sz="1200" dirty="0"/>
          </a:p>
          <a:p>
            <a:pPr lvl="0">
              <a:lnSpc>
                <a:spcPct val="100000"/>
              </a:lnSpc>
              <a:defRPr sz="1800"/>
            </a:pPr>
            <a:r>
              <a:rPr sz="1200" dirty="0"/>
              <a:t>The network consists of researhers, other experts, associations, authorities, agencies working with standardization, developpers of web information. </a:t>
            </a:r>
          </a:p>
          <a:p>
            <a:pPr lvl="0">
              <a:lnSpc>
                <a:spcPct val="100000"/>
              </a:lnSpc>
              <a:defRPr sz="1800"/>
            </a:pPr>
            <a:endParaRPr sz="1200" dirty="0"/>
          </a:p>
          <a:p>
            <a:pPr lvl="0">
              <a:lnSpc>
                <a:spcPct val="100000"/>
              </a:lnSpc>
              <a:defRPr sz="1800"/>
            </a:pPr>
            <a:r>
              <a:rPr sz="1200" dirty="0"/>
              <a:t>We have a web page where you find information and material on how language and communication functions in relation to human abilities and to technical solutions. </a:t>
            </a:r>
          </a:p>
          <a:p>
            <a:pPr lvl="0">
              <a:lnSpc>
                <a:spcPct val="100000"/>
              </a:lnSpc>
              <a:defRPr sz="1800"/>
            </a:pPr>
            <a:r>
              <a:rPr sz="1200" dirty="0"/>
              <a:t>Material about the project Begripsam is published on fungerande medier.  This web page is adressed to all team members and to other persons intrested in these subjects.</a:t>
            </a:r>
          </a:p>
          <a:p>
            <a:pPr lvl="0">
              <a:lnSpc>
                <a:spcPct val="100000"/>
              </a:lnSpc>
              <a:defRPr sz="1800"/>
            </a:pPr>
            <a:endParaRPr sz="1200" dirty="0"/>
          </a:p>
          <a:p>
            <a:pPr lvl="0">
              <a:lnSpc>
                <a:spcPct val="100000"/>
              </a:lnSpc>
              <a:defRPr sz="1800"/>
            </a:pPr>
            <a:r>
              <a:rPr sz="1200" dirty="0"/>
              <a:t>The first year was founded by three organizations The Swedish Post and Telecom Authority, The Swedish Consumer Agency and The Swedish Inheritance Fund Commission</a:t>
            </a:r>
          </a:p>
          <a:p>
            <a:pPr lvl="0">
              <a:lnSpc>
                <a:spcPct val="100000"/>
              </a:lnSpc>
              <a:defRPr sz="1800"/>
            </a:pPr>
            <a:endParaRPr sz="1200" dirty="0"/>
          </a:p>
          <a:p>
            <a:pPr lvl="0">
              <a:lnSpc>
                <a:spcPct val="100000"/>
              </a:lnSpc>
              <a:defRPr sz="1800"/>
            </a:pPr>
            <a:r>
              <a:rPr sz="1200" dirty="0"/>
              <a:t> I will tell more about our working model </a:t>
            </a:r>
          </a:p>
          <a:p>
            <a:pPr lvl="0">
              <a:lnSpc>
                <a:spcPct val="100000"/>
              </a:lnSpc>
              <a:defRPr sz="1800"/>
            </a:pPr>
            <a:endParaRPr sz="1200" dirty="0"/>
          </a:p>
        </p:txBody>
      </p:sp>
    </p:spTree>
    <p:extLst>
      <p:ext uri="{BB962C8B-B14F-4D97-AF65-F5344CB8AC3E}">
        <p14:creationId xmlns:p14="http://schemas.microsoft.com/office/powerpoint/2010/main" val="938039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pPr lvl="0"/>
            <a:endParaRPr/>
          </a:p>
        </p:txBody>
      </p:sp>
      <p:sp>
        <p:nvSpPr>
          <p:cNvPr id="181" name="Shape 181"/>
          <p:cNvSpPr>
            <a:spLocks noGrp="1"/>
          </p:cNvSpPr>
          <p:nvPr>
            <p:ph type="body" sz="quarter" idx="1"/>
          </p:nvPr>
        </p:nvSpPr>
        <p:spPr>
          <a:prstGeom prst="rect">
            <a:avLst/>
          </a:prstGeom>
        </p:spPr>
        <p:txBody>
          <a:bodyPr/>
          <a:lstStyle/>
          <a:p>
            <a:pPr lvl="0">
              <a:lnSpc>
                <a:spcPct val="100000"/>
              </a:lnSpc>
              <a:defRPr sz="1800"/>
            </a:pPr>
            <a:r>
              <a:rPr sz="1200" dirty="0">
                <a:latin typeface="Calibri"/>
                <a:ea typeface="Calibri"/>
                <a:cs typeface="Calibri"/>
                <a:sym typeface="Calibri"/>
              </a:rPr>
              <a:t>The Swedish Consumer Agency and The Swedish Inheritance Fund Commission is our main founders. We work in three tracks. </a:t>
            </a:r>
          </a:p>
          <a:p>
            <a:pPr lvl="0">
              <a:lnSpc>
                <a:spcPct val="100000"/>
              </a:lnSpc>
              <a:defRPr sz="1800"/>
            </a:pPr>
            <a:endParaRPr sz="1200" dirty="0">
              <a:latin typeface="Calibri"/>
              <a:ea typeface="Calibri"/>
              <a:cs typeface="Calibri"/>
              <a:sym typeface="Calibri"/>
            </a:endParaRPr>
          </a:p>
          <a:p>
            <a:pPr lvl="0">
              <a:lnSpc>
                <a:spcPct val="100000"/>
              </a:lnSpc>
              <a:defRPr sz="1800"/>
            </a:pPr>
            <a:r>
              <a:rPr sz="1200" dirty="0"/>
              <a:t>A goal for the project is that the members should be confident and competent to be able to represent users with all cognitive disabilities. In for example standardization groups and other regulatory bodies.</a:t>
            </a:r>
          </a:p>
          <a:p>
            <a:pPr lvl="0">
              <a:lnSpc>
                <a:spcPct val="100000"/>
              </a:lnSpc>
              <a:defRPr sz="1800"/>
            </a:pPr>
            <a:endParaRPr sz="1200" dirty="0"/>
          </a:p>
          <a:p>
            <a:pPr lvl="0">
              <a:lnSpc>
                <a:spcPct val="100000"/>
              </a:lnSpc>
              <a:defRPr sz="1800"/>
            </a:pPr>
            <a:r>
              <a:rPr sz="1200" dirty="0"/>
              <a:t> Track 1 is an important part of the project when one person educates the rest of the group to understand how it is to live with a specific diagnose. </a:t>
            </a:r>
          </a:p>
          <a:p>
            <a:pPr lvl="0">
              <a:lnSpc>
                <a:spcPct val="100000"/>
              </a:lnSpc>
              <a:defRPr sz="1800"/>
            </a:pPr>
            <a:endParaRPr sz="1200" dirty="0"/>
          </a:p>
          <a:p>
            <a:pPr lvl="0">
              <a:lnSpc>
                <a:spcPct val="100000"/>
              </a:lnSpc>
              <a:defRPr sz="1800"/>
            </a:pPr>
            <a:r>
              <a:rPr sz="1200" dirty="0"/>
              <a:t>The group meet in a a boarding school, a Folk high school outside Stockholml, four times a year in weekends, totally 12 days a year. Each time 3-4 persons “tell their story” and afte rthat presentation an expert in the diagnose give a more scientific lecture. </a:t>
            </a:r>
          </a:p>
          <a:p>
            <a:pPr lvl="0">
              <a:lnSpc>
                <a:spcPct val="100000"/>
              </a:lnSpc>
              <a:defRPr sz="1800"/>
            </a:pPr>
            <a:endParaRPr sz="1200" dirty="0"/>
          </a:p>
          <a:p>
            <a:pPr lvl="0">
              <a:lnSpc>
                <a:spcPct val="100000"/>
              </a:lnSpc>
              <a:defRPr sz="1800"/>
            </a:pPr>
            <a:r>
              <a:rPr sz="1200" dirty="0"/>
              <a:t>They</a:t>
            </a:r>
            <a:r>
              <a:rPr sz="1200" dirty="0">
                <a:latin typeface="Arial"/>
                <a:ea typeface="Arial"/>
                <a:cs typeface="Arial"/>
                <a:sym typeface="Arial"/>
              </a:rPr>
              <a:t> have also got education in the </a:t>
            </a:r>
            <a:r>
              <a:rPr sz="1200" dirty="0"/>
              <a:t>Web Content Accessibility Guidelines, </a:t>
            </a:r>
            <a:r>
              <a:rPr sz="1200" dirty="0">
                <a:latin typeface="Arial"/>
                <a:ea typeface="Arial"/>
                <a:cs typeface="Arial"/>
                <a:sym typeface="Arial"/>
              </a:rPr>
              <a:t>WCAG 2.0, Principles,  Guide lines and </a:t>
            </a:r>
            <a:r>
              <a:rPr sz="1200" dirty="0"/>
              <a:t>Success Criterias. </a:t>
            </a:r>
          </a:p>
          <a:p>
            <a:pPr lvl="0">
              <a:lnSpc>
                <a:spcPct val="100000"/>
              </a:lnSpc>
              <a:defRPr sz="1800"/>
            </a:pPr>
            <a:endParaRPr sz="1200" dirty="0">
              <a:latin typeface="Arial"/>
              <a:ea typeface="Arial"/>
              <a:cs typeface="Arial"/>
              <a:sym typeface="Arial"/>
            </a:endParaRPr>
          </a:p>
          <a:p>
            <a:pPr lvl="0">
              <a:lnSpc>
                <a:spcPct val="100000"/>
              </a:lnSpc>
              <a:defRPr sz="1800"/>
            </a:pPr>
            <a:r>
              <a:rPr sz="1200" dirty="0">
                <a:latin typeface="Arial"/>
                <a:ea typeface="Arial"/>
                <a:cs typeface="Arial"/>
                <a:sym typeface="Arial"/>
              </a:rPr>
              <a:t>In Track 2 </a:t>
            </a:r>
            <a:r>
              <a:rPr sz="1200" dirty="0"/>
              <a:t> we are using and evaluating more traditional data collecting tools. In this project there are 20 participants with intellectual disabilities, dyslexia, adhd, autism and Asperger’s syndrome. All participants have severe chalanges regarding cognition. The differences between groups are significant but the differences between members in each group are also significant. So in fact every member in the project can be described as having an individual cognitive profile.</a:t>
            </a:r>
          </a:p>
          <a:p>
            <a:pPr lvl="0">
              <a:lnSpc>
                <a:spcPct val="100000"/>
              </a:lnSpc>
              <a:defRPr sz="1800"/>
            </a:pPr>
            <a:endParaRPr sz="1200" dirty="0"/>
          </a:p>
          <a:p>
            <a:pPr lvl="0">
              <a:defRPr sz="1800"/>
            </a:pPr>
            <a:r>
              <a:rPr sz="1200" dirty="0"/>
              <a:t>It is impossible to use one single method or tool for data collection.  if you want to work with the whole group. Some participants think that surveys are excellent (well not many, most of them hate surveys). Some can only use pictures and someparticipants  want to answer by telling a story. Some just want the computer or some other device to register what they do and how they react, a sort of passive “participating by doing”.</a:t>
            </a:r>
          </a:p>
          <a:p>
            <a:pPr lvl="0">
              <a:defRPr sz="1800"/>
            </a:pPr>
            <a:endParaRPr sz="1200" dirty="0"/>
          </a:p>
          <a:p>
            <a:pPr lvl="0">
              <a:defRPr sz="1800"/>
            </a:pPr>
            <a:r>
              <a:rPr sz="1200" dirty="0"/>
              <a:t>We have tested different kind of user testing, surveys, interviews, group discussions, eye tracking, card sorting. We have discussed, but not tested, more futuristic approaches as affective interfaces. One participant said he may evaluate things by become a human smiley. A computer could then register if he was happy or sad.</a:t>
            </a:r>
          </a:p>
          <a:p>
            <a:pPr lvl="0">
              <a:lnSpc>
                <a:spcPct val="100000"/>
              </a:lnSpc>
              <a:defRPr sz="1800"/>
            </a:pPr>
            <a:endParaRPr sz="1200" dirty="0"/>
          </a:p>
          <a:p>
            <a:pPr lvl="0">
              <a:lnSpc>
                <a:spcPct val="100000"/>
              </a:lnSpc>
              <a:defRPr sz="1800"/>
            </a:pPr>
            <a:r>
              <a:rPr sz="1200" dirty="0"/>
              <a:t>Focus in the beginning has been on data collection. We often don’t know if something is working well for persons with cognitive disabilities because they are often “invisible” in for example surveys or other studies. </a:t>
            </a:r>
          </a:p>
          <a:p>
            <a:pPr lvl="0">
              <a:lnSpc>
                <a:spcPct val="100000"/>
              </a:lnSpc>
              <a:defRPr sz="1800"/>
            </a:pPr>
            <a:r>
              <a:rPr sz="1200" dirty="0"/>
              <a:t>We have developed a mix of old and new methods and tested them. The findings so far suggest that there are digital gaps between persons with cognitive disabilities and the main stream society </a:t>
            </a:r>
            <a:endParaRPr sz="1200" dirty="0">
              <a:latin typeface="Arial"/>
              <a:ea typeface="Arial"/>
              <a:cs typeface="Arial"/>
              <a:sym typeface="Arial"/>
            </a:endParaRPr>
          </a:p>
          <a:p>
            <a:pPr lvl="0">
              <a:lnSpc>
                <a:spcPct val="100000"/>
              </a:lnSpc>
              <a:defRPr sz="1800"/>
            </a:pPr>
            <a:r>
              <a:rPr sz="1200" dirty="0">
                <a:latin typeface="Arial"/>
                <a:ea typeface="Arial"/>
                <a:cs typeface="Arial"/>
                <a:sym typeface="Arial"/>
              </a:rPr>
              <a:t>,</a:t>
            </a:r>
            <a:endParaRPr sz="1200" dirty="0">
              <a:latin typeface="Calibri"/>
              <a:ea typeface="Calibri"/>
              <a:cs typeface="Calibri"/>
              <a:sym typeface="Calibri"/>
            </a:endParaRPr>
          </a:p>
          <a:p>
            <a:pPr lvl="0">
              <a:lnSpc>
                <a:spcPct val="100000"/>
              </a:lnSpc>
              <a:defRPr sz="1800"/>
            </a:pPr>
            <a:r>
              <a:rPr sz="1200" dirty="0">
                <a:latin typeface="Arial"/>
                <a:ea typeface="Arial"/>
                <a:cs typeface="Arial"/>
                <a:sym typeface="Arial"/>
              </a:rPr>
              <a:t>Track 3</a:t>
            </a:r>
          </a:p>
          <a:p>
            <a:pPr lvl="0">
              <a:defRPr sz="1800"/>
            </a:pPr>
            <a:r>
              <a:rPr sz="1200" dirty="0"/>
              <a:t>Each session we work with real test cases. So far the group has evaluated Sweden’s largest cinema network.</a:t>
            </a:r>
          </a:p>
          <a:p>
            <a:pPr lvl="0">
              <a:defRPr sz="1800"/>
            </a:pPr>
            <a:r>
              <a:rPr sz="1200" dirty="0"/>
              <a:t> different kind of software to protect passwords</a:t>
            </a:r>
          </a:p>
          <a:p>
            <a:pPr lvl="0">
              <a:defRPr sz="1800"/>
            </a:pPr>
            <a:r>
              <a:rPr sz="1200" dirty="0"/>
              <a:t>functionality for comments on newspaper websites. </a:t>
            </a:r>
          </a:p>
          <a:p>
            <a:pPr lvl="0">
              <a:defRPr sz="1800"/>
            </a:pPr>
            <a:r>
              <a:rPr sz="1200" dirty="0"/>
              <a:t>Representatives for government agencies, public sector and commercial companies are invited and the interest of cooperating with the group has grown rapidly.</a:t>
            </a:r>
          </a:p>
          <a:p>
            <a:pPr lvl="0">
              <a:defRPr sz="1800"/>
            </a:pPr>
            <a:endParaRPr sz="1200" dirty="0"/>
          </a:p>
          <a:p>
            <a:pPr lvl="0">
              <a:defRPr sz="1800"/>
            </a:pPr>
            <a:r>
              <a:rPr sz="1200" dirty="0"/>
              <a:t> The last meeting we started something that many of the members find really difficult: how are we supposed to affect something that does not yet exist? The Swedish Consumers Board attended at the meeting and said: Help us with a new website. “Tell us what we should do to make it easy for you to use”. For some of the users this is almost impossible. They find it hard to test something that exists so how on earth could they say something constructive about something that still is in the head of someone else?</a:t>
            </a:r>
          </a:p>
          <a:p>
            <a:pPr lvl="0">
              <a:defRPr sz="1800"/>
            </a:pPr>
            <a:r>
              <a:rPr sz="1200" dirty="0"/>
              <a:t> It’s a paradox that it is at this point your opinion can make a big differens. Later on in the process you might adjust smaller things. </a:t>
            </a:r>
          </a:p>
          <a:p>
            <a:pPr lvl="0">
              <a:defRPr sz="1800"/>
            </a:pPr>
            <a:endParaRPr sz="1200" dirty="0"/>
          </a:p>
          <a:p>
            <a:pPr lvl="0">
              <a:defRPr sz="1800"/>
            </a:pPr>
            <a:r>
              <a:rPr sz="1200" dirty="0"/>
              <a:t>So we had to start a discussion on how to understand the intention or the idea and how to say something meaningful to your client. One way of doing that is to provide a checklist. The knowledge we have as a group could maybe be delivered to the client in form of a checklist. Another way is to ask the client to construct more concrete issues. If the level of abstraction can be lowered it will be easier to cooperate with the client. Another important thing is to give time for reflection. Many members in the group need a longer or shorter period of thinking before they are ready to say something. </a:t>
            </a:r>
          </a:p>
          <a:p>
            <a:pPr lvl="0">
              <a:defRPr sz="1800"/>
            </a:pPr>
            <a:endParaRPr sz="1200" dirty="0"/>
          </a:p>
          <a:p>
            <a:pPr lvl="0">
              <a:defRPr sz="1800"/>
            </a:pPr>
            <a:r>
              <a:rPr sz="1200" dirty="0"/>
              <a:t>Some of us in the expert group are members in work groups in Swedish standards Institute and we plan to involve our participants.  </a:t>
            </a:r>
          </a:p>
        </p:txBody>
      </p:sp>
    </p:spTree>
    <p:extLst>
      <p:ext uri="{BB962C8B-B14F-4D97-AF65-F5344CB8AC3E}">
        <p14:creationId xmlns:p14="http://schemas.microsoft.com/office/powerpoint/2010/main" val="26320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pPr lvl="0"/>
            <a:endParaRPr/>
          </a:p>
        </p:txBody>
      </p:sp>
      <p:sp>
        <p:nvSpPr>
          <p:cNvPr id="189" name="Shape 189"/>
          <p:cNvSpPr>
            <a:spLocks noGrp="1"/>
          </p:cNvSpPr>
          <p:nvPr>
            <p:ph type="body" sz="quarter" idx="1"/>
          </p:nvPr>
        </p:nvSpPr>
        <p:spPr>
          <a:prstGeom prst="rect">
            <a:avLst/>
          </a:prstGeom>
        </p:spPr>
        <p:txBody>
          <a:bodyPr/>
          <a:lstStyle/>
          <a:p>
            <a:pPr lvl="0">
              <a:defRPr sz="1800"/>
            </a:pPr>
            <a:r>
              <a:rPr sz="1200" dirty="0"/>
              <a:t>This web page is of course in Swedish but with Microsoft translator you can get an idea of the material.</a:t>
            </a:r>
          </a:p>
        </p:txBody>
      </p:sp>
    </p:spTree>
    <p:extLst>
      <p:ext uri="{BB962C8B-B14F-4D97-AF65-F5344CB8AC3E}">
        <p14:creationId xmlns:p14="http://schemas.microsoft.com/office/powerpoint/2010/main" val="93719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The standards and </a:t>
            </a:r>
            <a:r>
              <a:rPr lang="sv-SE" sz="1200" dirty="0" err="1" smtClean="0"/>
              <a:t>guidelines</a:t>
            </a:r>
            <a:r>
              <a:rPr lang="sv-SE" sz="1200" dirty="0" smtClean="0"/>
              <a:t> for </a:t>
            </a:r>
            <a:r>
              <a:rPr lang="sv-SE" sz="1200" dirty="0" err="1" smtClean="0"/>
              <a:t>accessibility</a:t>
            </a:r>
            <a:r>
              <a:rPr lang="sv-SE" sz="1200" dirty="0" smtClean="0"/>
              <a:t> </a:t>
            </a:r>
            <a:r>
              <a:rPr lang="sv-SE" sz="1200" dirty="0" err="1" smtClean="0"/>
              <a:t>that</a:t>
            </a:r>
            <a:r>
              <a:rPr lang="sv-SE" sz="1200" dirty="0" smtClean="0"/>
              <a:t> </a:t>
            </a:r>
            <a:r>
              <a:rPr lang="sv-SE" sz="1200" dirty="0" err="1" smtClean="0"/>
              <a:t>exist</a:t>
            </a:r>
            <a:r>
              <a:rPr lang="sv-SE" sz="1200" dirty="0" smtClean="0"/>
              <a:t> </a:t>
            </a:r>
            <a:r>
              <a:rPr lang="sv-SE" sz="1200" dirty="0" err="1" smtClean="0"/>
              <a:t>today</a:t>
            </a:r>
            <a:r>
              <a:rPr lang="sv-SE" sz="1200" dirty="0" smtClean="0"/>
              <a:t> </a:t>
            </a:r>
            <a:r>
              <a:rPr lang="sv-SE" sz="1200" dirty="0" err="1" smtClean="0"/>
              <a:t>have</a:t>
            </a:r>
            <a:r>
              <a:rPr lang="sv-SE" sz="1200" dirty="0" smtClean="0"/>
              <a:t> </a:t>
            </a:r>
            <a:r>
              <a:rPr lang="sv-SE" sz="1200" dirty="0" err="1" smtClean="0"/>
              <a:t>shortcomings</a:t>
            </a:r>
            <a:r>
              <a:rPr lang="sv-SE" sz="1200" dirty="0" smtClean="0"/>
              <a:t>. </a:t>
            </a:r>
            <a:r>
              <a:rPr lang="sv-SE" sz="1200" dirty="0" err="1" smtClean="0"/>
              <a:t>There</a:t>
            </a:r>
            <a:r>
              <a:rPr lang="sv-SE" sz="1200" dirty="0" smtClean="0"/>
              <a:t> is no </a:t>
            </a:r>
            <a:r>
              <a:rPr lang="sv-SE" sz="1200" dirty="0" err="1" smtClean="0"/>
              <a:t>such</a:t>
            </a:r>
            <a:r>
              <a:rPr lang="sv-SE" sz="1200" dirty="0" smtClean="0"/>
              <a:t> </a:t>
            </a:r>
            <a:r>
              <a:rPr lang="sv-SE" sz="1200" dirty="0" err="1" smtClean="0"/>
              <a:t>thing</a:t>
            </a:r>
            <a:r>
              <a:rPr lang="sv-SE" sz="1200" dirty="0" smtClean="0"/>
              <a:t> as </a:t>
            </a:r>
            <a:r>
              <a:rPr lang="sv-SE" sz="1200" dirty="0" err="1" smtClean="0"/>
              <a:t>would</a:t>
            </a:r>
            <a:r>
              <a:rPr lang="sv-SE" sz="1200" dirty="0" smtClean="0"/>
              <a:t> </a:t>
            </a:r>
            <a:r>
              <a:rPr lang="sv-SE" sz="1200" dirty="0" err="1" smtClean="0"/>
              <a:t>improve</a:t>
            </a:r>
            <a:r>
              <a:rPr lang="sv-SE" sz="1200" dirty="0" smtClean="0"/>
              <a:t> for </a:t>
            </a:r>
            <a:r>
              <a:rPr lang="sv-SE" sz="1200" dirty="0" err="1" smtClean="0"/>
              <a:t>those</a:t>
            </a:r>
            <a:r>
              <a:rPr lang="sv-SE" sz="1200" dirty="0" smtClean="0"/>
              <a:t> </a:t>
            </a:r>
            <a:r>
              <a:rPr lang="sv-SE" sz="1200" dirty="0" err="1" smtClean="0"/>
              <a:t>with</a:t>
            </a:r>
            <a:r>
              <a:rPr lang="sv-SE" sz="1200" dirty="0" smtClean="0"/>
              <a:t> </a:t>
            </a:r>
            <a:r>
              <a:rPr lang="sv-SE" sz="1200" dirty="0" err="1" smtClean="0"/>
              <a:t>cognitive</a:t>
            </a:r>
            <a:r>
              <a:rPr lang="sv-SE" sz="1200" dirty="0" smtClean="0"/>
              <a:t> </a:t>
            </a:r>
            <a:r>
              <a:rPr lang="sv-SE" sz="1200" dirty="0" err="1" smtClean="0"/>
              <a:t>difficulties</a:t>
            </a:r>
            <a:r>
              <a:rPr lang="sv-SE" sz="1200" dirty="0" smtClean="0"/>
              <a:t>. The standards </a:t>
            </a:r>
            <a:r>
              <a:rPr lang="sv-SE" sz="1200" dirty="0" err="1" smtClean="0"/>
              <a:t>therefore</a:t>
            </a:r>
            <a:r>
              <a:rPr lang="sv-SE" sz="1200" dirty="0" smtClean="0"/>
              <a:t> </a:t>
            </a:r>
            <a:r>
              <a:rPr lang="sv-SE" sz="1200" dirty="0" err="1" smtClean="0"/>
              <a:t>provide</a:t>
            </a:r>
            <a:r>
              <a:rPr lang="sv-SE" sz="1200" dirty="0" smtClean="0"/>
              <a:t> </a:t>
            </a:r>
            <a:r>
              <a:rPr lang="sv-SE" sz="1200" dirty="0" err="1" smtClean="0"/>
              <a:t>better</a:t>
            </a:r>
            <a:r>
              <a:rPr lang="sv-SE" sz="1200" dirty="0" smtClean="0"/>
              <a:t> support for </a:t>
            </a:r>
            <a:r>
              <a:rPr lang="sv-SE" sz="1200" dirty="0" err="1" smtClean="0"/>
              <a:t>people</a:t>
            </a:r>
            <a:r>
              <a:rPr lang="sv-SE" sz="1200" dirty="0" smtClean="0"/>
              <a:t> </a:t>
            </a:r>
            <a:r>
              <a:rPr lang="sv-SE" sz="1200" dirty="0" err="1" smtClean="0"/>
              <a:t>with</a:t>
            </a:r>
            <a:r>
              <a:rPr lang="sv-SE" sz="1200" dirty="0" smtClean="0"/>
              <a:t> </a:t>
            </a:r>
            <a:r>
              <a:rPr lang="sv-SE" sz="1200" dirty="0" err="1" smtClean="0"/>
              <a:t>other</a:t>
            </a:r>
            <a:r>
              <a:rPr lang="sv-SE" sz="1200" dirty="0" smtClean="0"/>
              <a:t> </a:t>
            </a:r>
            <a:r>
              <a:rPr lang="sv-SE" sz="1200" dirty="0" err="1" smtClean="0"/>
              <a:t>types</a:t>
            </a:r>
            <a:r>
              <a:rPr lang="sv-SE" sz="1200" dirty="0" smtClean="0"/>
              <a:t> </a:t>
            </a:r>
            <a:r>
              <a:rPr lang="sv-SE" sz="1200" dirty="0" err="1" smtClean="0"/>
              <a:t>of</a:t>
            </a:r>
            <a:r>
              <a:rPr lang="sv-SE" sz="1200" dirty="0" smtClean="0"/>
              <a:t> </a:t>
            </a:r>
            <a:r>
              <a:rPr lang="sv-SE" sz="1200" dirty="0" err="1" smtClean="0"/>
              <a:t>disabilities</a:t>
            </a:r>
            <a:r>
              <a:rPr lang="sv-SE" sz="1200" dirty="0" smtClean="0"/>
              <a:t>. </a:t>
            </a:r>
          </a:p>
          <a:p>
            <a:r>
              <a:rPr lang="sv-SE" sz="1200" dirty="0" smtClean="0"/>
              <a:t>A </a:t>
            </a:r>
            <a:r>
              <a:rPr lang="sv-SE" sz="1200" dirty="0" err="1" smtClean="0"/>
              <a:t>big</a:t>
            </a:r>
            <a:r>
              <a:rPr lang="sv-SE" sz="1200" dirty="0" smtClean="0"/>
              <a:t> </a:t>
            </a:r>
            <a:r>
              <a:rPr lang="sv-SE" sz="1200" dirty="0" err="1" smtClean="0"/>
              <a:t>reason</a:t>
            </a:r>
            <a:r>
              <a:rPr lang="sv-SE" sz="1200" dirty="0" smtClean="0"/>
              <a:t> for the </a:t>
            </a:r>
            <a:r>
              <a:rPr lang="sv-SE" sz="1200" dirty="0" err="1" smtClean="0"/>
              <a:t>failures</a:t>
            </a:r>
            <a:r>
              <a:rPr lang="sv-SE" sz="1200" dirty="0" smtClean="0"/>
              <a:t> is the lack </a:t>
            </a:r>
            <a:r>
              <a:rPr lang="sv-SE" sz="1200" dirty="0" err="1" smtClean="0"/>
              <a:t>of</a:t>
            </a:r>
            <a:r>
              <a:rPr lang="sv-SE" sz="1200" dirty="0" smtClean="0"/>
              <a:t> </a:t>
            </a:r>
            <a:r>
              <a:rPr lang="sv-SE" sz="1200" dirty="0" err="1" smtClean="0"/>
              <a:t>knowledge</a:t>
            </a:r>
            <a:r>
              <a:rPr lang="sv-SE" sz="1200" dirty="0" smtClean="0"/>
              <a:t>, or </a:t>
            </a:r>
            <a:r>
              <a:rPr lang="sv-SE" sz="1200" dirty="0" err="1" smtClean="0"/>
              <a:t>perhaps</a:t>
            </a:r>
            <a:r>
              <a:rPr lang="sv-SE" sz="1200" dirty="0" smtClean="0"/>
              <a:t> </a:t>
            </a:r>
            <a:r>
              <a:rPr lang="sv-SE" sz="1200" dirty="0" err="1" smtClean="0"/>
              <a:t>we</a:t>
            </a:r>
            <a:r>
              <a:rPr lang="sv-SE" sz="1200" dirty="0" smtClean="0"/>
              <a:t> </a:t>
            </a:r>
            <a:r>
              <a:rPr lang="sv-SE" sz="1200" dirty="0" err="1" smtClean="0"/>
              <a:t>should</a:t>
            </a:r>
            <a:r>
              <a:rPr lang="sv-SE" sz="1200" dirty="0" smtClean="0"/>
              <a:t> </a:t>
            </a:r>
            <a:r>
              <a:rPr lang="sv-SE" sz="1200" dirty="0" err="1" smtClean="0"/>
              <a:t>rather</a:t>
            </a:r>
            <a:r>
              <a:rPr lang="sv-SE" sz="1200" dirty="0" smtClean="0"/>
              <a:t> </a:t>
            </a:r>
            <a:r>
              <a:rPr lang="sv-SE" sz="1200" dirty="0" err="1" smtClean="0"/>
              <a:t>say</a:t>
            </a:r>
            <a:r>
              <a:rPr lang="sv-SE" sz="1200" dirty="0" smtClean="0"/>
              <a:t> </a:t>
            </a:r>
            <a:r>
              <a:rPr lang="sv-SE" sz="1200" dirty="0" err="1" smtClean="0"/>
              <a:t>that</a:t>
            </a:r>
            <a:r>
              <a:rPr lang="sv-SE" sz="1200" dirty="0" smtClean="0"/>
              <a:t> the </a:t>
            </a:r>
            <a:r>
              <a:rPr lang="sv-SE" sz="1200" dirty="0" err="1" smtClean="0"/>
              <a:t>knowledge</a:t>
            </a:r>
            <a:r>
              <a:rPr lang="sv-SE" sz="1200" dirty="0" smtClean="0"/>
              <a:t> is not </a:t>
            </a:r>
            <a:r>
              <a:rPr lang="sv-SE" sz="1200" dirty="0" err="1" smtClean="0"/>
              <a:t>sufficiently</a:t>
            </a:r>
            <a:r>
              <a:rPr lang="sv-SE" sz="1200" dirty="0" smtClean="0"/>
              <a:t> </a:t>
            </a:r>
            <a:r>
              <a:rPr lang="sv-SE" sz="1200" dirty="0" err="1" smtClean="0"/>
              <a:t>documented</a:t>
            </a:r>
            <a:r>
              <a:rPr lang="sv-SE" sz="1200" dirty="0" smtClean="0"/>
              <a:t>. </a:t>
            </a:r>
            <a:r>
              <a:rPr lang="sv-SE" sz="1200" dirty="0" err="1" smtClean="0"/>
              <a:t>There</a:t>
            </a:r>
            <a:r>
              <a:rPr lang="sv-SE" sz="1200" dirty="0" smtClean="0"/>
              <a:t> </a:t>
            </a:r>
            <a:r>
              <a:rPr lang="sv-SE" sz="1200" dirty="0" err="1" smtClean="0"/>
              <a:t>are</a:t>
            </a:r>
            <a:r>
              <a:rPr lang="sv-SE" sz="1200" dirty="0" smtClean="0"/>
              <a:t> </a:t>
            </a:r>
            <a:r>
              <a:rPr lang="sv-SE" sz="1200" dirty="0" err="1" smtClean="0"/>
              <a:t>many</a:t>
            </a:r>
            <a:r>
              <a:rPr lang="sv-SE" sz="1200" dirty="0" smtClean="0"/>
              <a:t> </a:t>
            </a:r>
            <a:r>
              <a:rPr lang="sv-SE" sz="1200" dirty="0" err="1" smtClean="0"/>
              <a:t>who</a:t>
            </a:r>
            <a:r>
              <a:rPr lang="sv-SE" sz="1200" dirty="0" smtClean="0"/>
              <a:t> </a:t>
            </a:r>
            <a:r>
              <a:rPr lang="sv-SE" sz="1200" dirty="0" err="1" smtClean="0"/>
              <a:t>have</a:t>
            </a:r>
            <a:r>
              <a:rPr lang="sv-SE" sz="1200" dirty="0" smtClean="0"/>
              <a:t> </a:t>
            </a:r>
            <a:r>
              <a:rPr lang="sv-SE" sz="1200" dirty="0" err="1" smtClean="0"/>
              <a:t>experienced</a:t>
            </a:r>
            <a:r>
              <a:rPr lang="sv-SE" sz="1200" dirty="0" smtClean="0"/>
              <a:t> a lack </a:t>
            </a:r>
            <a:r>
              <a:rPr lang="sv-SE" sz="1200" dirty="0" err="1" smtClean="0"/>
              <a:t>of</a:t>
            </a:r>
            <a:r>
              <a:rPr lang="sv-SE" sz="1200" dirty="0" smtClean="0"/>
              <a:t> </a:t>
            </a:r>
            <a:r>
              <a:rPr lang="sv-SE" sz="1200" dirty="0" err="1" smtClean="0"/>
              <a:t>cognitive</a:t>
            </a:r>
            <a:r>
              <a:rPr lang="sv-SE" sz="1200" dirty="0" smtClean="0"/>
              <a:t> </a:t>
            </a:r>
            <a:r>
              <a:rPr lang="sv-SE" sz="1200" dirty="0" err="1" smtClean="0"/>
              <a:t>availability</a:t>
            </a:r>
            <a:r>
              <a:rPr lang="sv-SE" sz="1200" dirty="0" smtClean="0"/>
              <a:t>, </a:t>
            </a:r>
            <a:r>
              <a:rPr lang="sv-SE" sz="1200" dirty="0" err="1" smtClean="0"/>
              <a:t>but</a:t>
            </a:r>
            <a:r>
              <a:rPr lang="sv-SE" sz="1200" dirty="0" smtClean="0"/>
              <a:t> </a:t>
            </a:r>
            <a:r>
              <a:rPr lang="sv-SE" sz="1200" dirty="0" err="1" smtClean="0"/>
              <a:t>these</a:t>
            </a:r>
            <a:r>
              <a:rPr lang="sv-SE" sz="1200" dirty="0" smtClean="0"/>
              <a:t> </a:t>
            </a:r>
            <a:r>
              <a:rPr lang="sv-SE" sz="1200" dirty="0" err="1" smtClean="0"/>
              <a:t>experiences</a:t>
            </a:r>
            <a:r>
              <a:rPr lang="sv-SE" sz="1200" dirty="0" smtClean="0"/>
              <a:t> </a:t>
            </a:r>
            <a:r>
              <a:rPr lang="sv-SE" sz="1200" dirty="0" err="1" smtClean="0"/>
              <a:t>are</a:t>
            </a:r>
            <a:r>
              <a:rPr lang="sv-SE" sz="1200" dirty="0" smtClean="0"/>
              <a:t> </a:t>
            </a:r>
            <a:r>
              <a:rPr lang="sv-SE" sz="1200" dirty="0" err="1" smtClean="0"/>
              <a:t>often</a:t>
            </a:r>
            <a:r>
              <a:rPr lang="sv-SE" sz="1200" dirty="0" smtClean="0"/>
              <a:t> not </a:t>
            </a:r>
            <a:r>
              <a:rPr lang="sv-SE" sz="1200" dirty="0" err="1" smtClean="0"/>
              <a:t>investigated</a:t>
            </a:r>
            <a:r>
              <a:rPr lang="sv-SE" sz="1200" dirty="0" smtClean="0"/>
              <a:t> and </a:t>
            </a:r>
            <a:r>
              <a:rPr lang="sv-SE" sz="1200" dirty="0" err="1" smtClean="0"/>
              <a:t>published</a:t>
            </a:r>
            <a:r>
              <a:rPr lang="sv-SE" sz="1200" dirty="0" smtClean="0"/>
              <a:t> in a </a:t>
            </a:r>
            <a:r>
              <a:rPr lang="sv-SE" sz="1200" dirty="0" err="1" smtClean="0"/>
              <a:t>scientific</a:t>
            </a:r>
            <a:r>
              <a:rPr lang="sv-SE" sz="1200" dirty="0" smtClean="0"/>
              <a:t> </a:t>
            </a:r>
            <a:r>
              <a:rPr lang="sv-SE" sz="1200" dirty="0" err="1" smtClean="0"/>
              <a:t>context</a:t>
            </a:r>
            <a:r>
              <a:rPr lang="sv-SE" sz="1200" dirty="0" smtClean="0"/>
              <a:t>. The </a:t>
            </a:r>
            <a:r>
              <a:rPr lang="sv-SE" sz="1200" dirty="0" err="1" smtClean="0"/>
              <a:t>experience</a:t>
            </a:r>
            <a:r>
              <a:rPr lang="sv-SE" sz="1200" dirty="0" smtClean="0"/>
              <a:t> </a:t>
            </a:r>
            <a:r>
              <a:rPr lang="sv-SE" sz="1200" dirty="0" err="1" smtClean="0"/>
              <a:t>reaches</a:t>
            </a:r>
            <a:r>
              <a:rPr lang="sv-SE" sz="1200" dirty="0" smtClean="0"/>
              <a:t> not </a:t>
            </a:r>
            <a:r>
              <a:rPr lang="sv-SE" sz="1200" dirty="0" err="1" smtClean="0"/>
              <a:t>to</a:t>
            </a:r>
            <a:r>
              <a:rPr lang="sv-SE" sz="1200" dirty="0" smtClean="0"/>
              <a:t> </a:t>
            </a:r>
            <a:r>
              <a:rPr lang="sv-SE" sz="1200" dirty="0" err="1" smtClean="0"/>
              <a:t>groups</a:t>
            </a:r>
            <a:r>
              <a:rPr lang="sv-SE" sz="1200" dirty="0" smtClean="0"/>
              <a:t> </a:t>
            </a:r>
            <a:r>
              <a:rPr lang="sv-SE" sz="1200" dirty="0" err="1" smtClean="0"/>
              <a:t>working</a:t>
            </a:r>
            <a:r>
              <a:rPr lang="sv-SE" sz="1200" dirty="0" smtClean="0"/>
              <a:t> </a:t>
            </a:r>
            <a:r>
              <a:rPr lang="sv-SE" sz="1200" dirty="0" err="1" smtClean="0"/>
              <a:t>with</a:t>
            </a:r>
            <a:r>
              <a:rPr lang="sv-SE" sz="1200" dirty="0" smtClean="0"/>
              <a:t> </a:t>
            </a:r>
            <a:r>
              <a:rPr lang="sv-SE" sz="1200" dirty="0" err="1" smtClean="0"/>
              <a:t>standardization</a:t>
            </a:r>
            <a:r>
              <a:rPr lang="sv-SE" sz="1200" dirty="0" smtClean="0"/>
              <a:t> or </a:t>
            </a:r>
            <a:r>
              <a:rPr lang="sv-SE" sz="1200" dirty="0" err="1" smtClean="0"/>
              <a:t>formulate</a:t>
            </a:r>
            <a:r>
              <a:rPr lang="sv-SE" sz="1200" dirty="0" smtClean="0"/>
              <a:t> </a:t>
            </a:r>
            <a:r>
              <a:rPr lang="sv-SE" sz="1200" dirty="0" err="1" smtClean="0"/>
              <a:t>rules</a:t>
            </a:r>
            <a:r>
              <a:rPr lang="sv-SE" sz="1200" dirty="0" smtClean="0"/>
              <a:t>. </a:t>
            </a:r>
            <a:endParaRPr lang="sv-SE" sz="1200" dirty="0"/>
          </a:p>
        </p:txBody>
      </p:sp>
    </p:spTree>
    <p:extLst>
      <p:ext uri="{BB962C8B-B14F-4D97-AF65-F5344CB8AC3E}">
        <p14:creationId xmlns:p14="http://schemas.microsoft.com/office/powerpoint/2010/main" val="11890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Tree>
    <p:extLst>
      <p:ext uri="{BB962C8B-B14F-4D97-AF65-F5344CB8AC3E}">
        <p14:creationId xmlns:p14="http://schemas.microsoft.com/office/powerpoint/2010/main" val="2586693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pPr lvl="0"/>
            <a:endParaRPr/>
          </a:p>
        </p:txBody>
      </p:sp>
      <p:sp>
        <p:nvSpPr>
          <p:cNvPr id="214" name="Shape 214"/>
          <p:cNvSpPr>
            <a:spLocks noGrp="1"/>
          </p:cNvSpPr>
          <p:nvPr>
            <p:ph type="body" sz="quarter" idx="1"/>
          </p:nvPr>
        </p:nvSpPr>
        <p:spPr>
          <a:prstGeom prst="rect">
            <a:avLst/>
          </a:prstGeom>
        </p:spPr>
        <p:txBody>
          <a:bodyPr/>
          <a:lstStyle/>
          <a:p>
            <a:pPr lvl="0">
              <a:lnSpc>
                <a:spcPct val="90000"/>
              </a:lnSpc>
              <a:defRPr sz="1800"/>
            </a:pPr>
            <a:r>
              <a:rPr sz="1200" dirty="0"/>
              <a:t>Or maybe it should be an easier text version if the reading level is too high? </a:t>
            </a:r>
          </a:p>
          <a:p>
            <a:pPr lvl="0">
              <a:lnSpc>
                <a:spcPct val="90000"/>
              </a:lnSpc>
              <a:defRPr sz="1800"/>
            </a:pPr>
            <a:endParaRPr sz="1200" dirty="0">
              <a:latin typeface="Calibri"/>
              <a:ea typeface="Calibri"/>
              <a:cs typeface="Calibri"/>
              <a:sym typeface="Calibri"/>
            </a:endParaRPr>
          </a:p>
          <a:p>
            <a:pPr lvl="0">
              <a:lnSpc>
                <a:spcPct val="90000"/>
              </a:lnSpc>
              <a:defRPr sz="1800"/>
            </a:pPr>
            <a:r>
              <a:rPr lang="sv-SE" sz="1200" dirty="0" smtClean="0">
                <a:latin typeface="Calibri"/>
                <a:ea typeface="Calibri"/>
                <a:cs typeface="Calibri"/>
                <a:sym typeface="Calibri"/>
              </a:rPr>
              <a:t>In </a:t>
            </a:r>
            <a:r>
              <a:rPr lang="sv-SE" sz="1200" dirty="0" err="1" smtClean="0">
                <a:latin typeface="Calibri"/>
                <a:ea typeface="Calibri"/>
                <a:cs typeface="Calibri"/>
                <a:sym typeface="Calibri"/>
              </a:rPr>
              <a:t>both</a:t>
            </a:r>
            <a:r>
              <a:rPr lang="sv-SE" sz="1200" dirty="0" smtClean="0">
                <a:latin typeface="Calibri"/>
                <a:ea typeface="Calibri"/>
                <a:cs typeface="Calibri"/>
                <a:sym typeface="Calibri"/>
              </a:rPr>
              <a:t> </a:t>
            </a:r>
            <a:r>
              <a:rPr lang="sv-SE" sz="1200" dirty="0" err="1" smtClean="0">
                <a:latin typeface="Calibri"/>
                <a:ea typeface="Calibri"/>
                <a:cs typeface="Calibri"/>
                <a:sym typeface="Calibri"/>
              </a:rPr>
              <a:t>cases</a:t>
            </a:r>
            <a:r>
              <a:rPr lang="sv-SE" sz="1200" dirty="0" smtClean="0">
                <a:latin typeface="Calibri"/>
                <a:ea typeface="Calibri"/>
                <a:cs typeface="Calibri"/>
                <a:sym typeface="Calibri"/>
              </a:rPr>
              <a:t>, </a:t>
            </a:r>
            <a:r>
              <a:rPr lang="sv-SE" sz="1200" dirty="0" err="1" smtClean="0">
                <a:latin typeface="Calibri"/>
                <a:ea typeface="Calibri"/>
                <a:cs typeface="Calibri"/>
                <a:sym typeface="Calibri"/>
              </a:rPr>
              <a:t>we</a:t>
            </a:r>
            <a:r>
              <a:rPr lang="sv-SE" sz="1200" dirty="0" smtClean="0">
                <a:latin typeface="Calibri"/>
                <a:ea typeface="Calibri"/>
                <a:cs typeface="Calibri"/>
                <a:sym typeface="Calibri"/>
              </a:rPr>
              <a:t> </a:t>
            </a:r>
            <a:r>
              <a:rPr lang="sv-SE" sz="1200" dirty="0" err="1" smtClean="0">
                <a:latin typeface="Calibri"/>
                <a:ea typeface="Calibri"/>
                <a:cs typeface="Calibri"/>
                <a:sym typeface="Calibri"/>
              </a:rPr>
              <a:t>obtain</a:t>
            </a:r>
            <a:r>
              <a:rPr lang="sv-SE" sz="1200" dirty="0" smtClean="0">
                <a:latin typeface="Calibri"/>
                <a:ea typeface="Calibri"/>
                <a:cs typeface="Calibri"/>
                <a:sym typeface="Calibri"/>
              </a:rPr>
              <a:t> information on </a:t>
            </a:r>
            <a:r>
              <a:rPr lang="sv-SE" sz="1200" dirty="0" err="1" smtClean="0">
                <a:latin typeface="Calibri"/>
                <a:ea typeface="Calibri"/>
                <a:cs typeface="Calibri"/>
                <a:sym typeface="Calibri"/>
              </a:rPr>
              <a:t>how</a:t>
            </a:r>
            <a:r>
              <a:rPr lang="sv-SE" sz="1200" dirty="0" smtClean="0">
                <a:latin typeface="Calibri"/>
                <a:ea typeface="Calibri"/>
                <a:cs typeface="Calibri"/>
                <a:sym typeface="Calibri"/>
              </a:rPr>
              <a:t> </a:t>
            </a:r>
            <a:r>
              <a:rPr lang="sv-SE" sz="1200" dirty="0" err="1" smtClean="0">
                <a:latin typeface="Calibri"/>
                <a:ea typeface="Calibri"/>
                <a:cs typeface="Calibri"/>
                <a:sym typeface="Calibri"/>
              </a:rPr>
              <a:t>to</a:t>
            </a:r>
            <a:r>
              <a:rPr lang="sv-SE" sz="1200" dirty="0" smtClean="0">
                <a:latin typeface="Calibri"/>
                <a:ea typeface="Calibri"/>
                <a:cs typeface="Calibri"/>
                <a:sym typeface="Calibri"/>
              </a:rPr>
              <a:t> </a:t>
            </a:r>
            <a:r>
              <a:rPr lang="sv-SE" sz="1200" dirty="0" err="1" smtClean="0">
                <a:latin typeface="Calibri"/>
                <a:ea typeface="Calibri"/>
                <a:cs typeface="Calibri"/>
                <a:sym typeface="Calibri"/>
              </a:rPr>
              <a:t>create</a:t>
            </a:r>
            <a:r>
              <a:rPr lang="sv-SE" sz="1200" dirty="0" smtClean="0">
                <a:latin typeface="Calibri"/>
                <a:ea typeface="Calibri"/>
                <a:cs typeface="Calibri"/>
                <a:sym typeface="Calibri"/>
              </a:rPr>
              <a:t> a so-</a:t>
            </a:r>
            <a:r>
              <a:rPr lang="sv-SE" sz="1200" dirty="0" err="1" smtClean="0">
                <a:latin typeface="Calibri"/>
                <a:ea typeface="Calibri"/>
                <a:cs typeface="Calibri"/>
                <a:sym typeface="Calibri"/>
              </a:rPr>
              <a:t>called</a:t>
            </a:r>
            <a:r>
              <a:rPr lang="sv-SE" sz="1200" dirty="0" smtClean="0">
                <a:latin typeface="Calibri"/>
                <a:ea typeface="Calibri"/>
                <a:cs typeface="Calibri"/>
                <a:sym typeface="Calibri"/>
              </a:rPr>
              <a:t> "Web Part". The </a:t>
            </a:r>
            <a:r>
              <a:rPr lang="sv-SE" sz="1200" dirty="0" err="1" smtClean="0">
                <a:latin typeface="Calibri"/>
                <a:ea typeface="Calibri"/>
                <a:cs typeface="Calibri"/>
                <a:sym typeface="Calibri"/>
              </a:rPr>
              <a:t>first</a:t>
            </a:r>
            <a:r>
              <a:rPr lang="sv-SE" sz="1200" dirty="0" smtClean="0">
                <a:latin typeface="Calibri"/>
                <a:ea typeface="Calibri"/>
                <a:cs typeface="Calibri"/>
                <a:sym typeface="Calibri"/>
              </a:rPr>
              <a:t> is a </a:t>
            </a:r>
            <a:r>
              <a:rPr lang="sv-SE" sz="1200" dirty="0" err="1" smtClean="0">
                <a:latin typeface="Calibri"/>
                <a:ea typeface="Calibri"/>
                <a:cs typeface="Calibri"/>
                <a:sym typeface="Calibri"/>
              </a:rPr>
              <a:t>traditional</a:t>
            </a:r>
            <a:r>
              <a:rPr lang="sv-SE" sz="1200" dirty="0" smtClean="0">
                <a:latin typeface="Calibri"/>
                <a:ea typeface="Calibri"/>
                <a:cs typeface="Calibri"/>
                <a:sym typeface="Calibri"/>
              </a:rPr>
              <a:t> manual. By </a:t>
            </a:r>
            <a:r>
              <a:rPr lang="sv-SE" sz="1200" dirty="0" err="1" smtClean="0">
                <a:latin typeface="Calibri"/>
                <a:ea typeface="Calibri"/>
                <a:cs typeface="Calibri"/>
                <a:sym typeface="Calibri"/>
              </a:rPr>
              <a:t>following</a:t>
            </a:r>
            <a:r>
              <a:rPr lang="sv-SE" sz="1200" dirty="0" smtClean="0">
                <a:latin typeface="Calibri"/>
                <a:ea typeface="Calibri"/>
                <a:cs typeface="Calibri"/>
                <a:sym typeface="Calibri"/>
              </a:rPr>
              <a:t> the step by step </a:t>
            </a:r>
            <a:r>
              <a:rPr lang="sv-SE" sz="1200" dirty="0" err="1" smtClean="0">
                <a:latin typeface="Calibri"/>
                <a:ea typeface="Calibri"/>
                <a:cs typeface="Calibri"/>
                <a:sym typeface="Calibri"/>
              </a:rPr>
              <a:t>written</a:t>
            </a:r>
            <a:r>
              <a:rPr lang="sv-SE" sz="1200" dirty="0" smtClean="0">
                <a:latin typeface="Calibri"/>
                <a:ea typeface="Calibri"/>
                <a:cs typeface="Calibri"/>
                <a:sym typeface="Calibri"/>
              </a:rPr>
              <a:t> </a:t>
            </a:r>
            <a:r>
              <a:rPr lang="sv-SE" sz="1200" dirty="0" err="1" smtClean="0">
                <a:latin typeface="Calibri"/>
                <a:ea typeface="Calibri"/>
                <a:cs typeface="Calibri"/>
                <a:sym typeface="Calibri"/>
              </a:rPr>
              <a:t>instructions</a:t>
            </a:r>
            <a:r>
              <a:rPr lang="sv-SE" sz="1200" dirty="0" smtClean="0">
                <a:latin typeface="Calibri"/>
                <a:ea typeface="Calibri"/>
                <a:cs typeface="Calibri"/>
                <a:sym typeface="Calibri"/>
              </a:rPr>
              <a:t> it </a:t>
            </a:r>
            <a:r>
              <a:rPr lang="sv-SE" sz="1200" dirty="0" err="1" smtClean="0">
                <a:latin typeface="Calibri"/>
                <a:ea typeface="Calibri"/>
                <a:cs typeface="Calibri"/>
                <a:sym typeface="Calibri"/>
              </a:rPr>
              <a:t>will</a:t>
            </a:r>
            <a:r>
              <a:rPr lang="sv-SE" sz="1200" dirty="0" smtClean="0">
                <a:latin typeface="Calibri"/>
                <a:ea typeface="Calibri"/>
                <a:cs typeface="Calibri"/>
                <a:sym typeface="Calibri"/>
              </a:rPr>
              <a:t> be right. The second </a:t>
            </a:r>
            <a:r>
              <a:rPr lang="sv-SE" sz="1200" dirty="0" err="1" smtClean="0">
                <a:latin typeface="Calibri"/>
                <a:ea typeface="Calibri"/>
                <a:cs typeface="Calibri"/>
                <a:sym typeface="Calibri"/>
              </a:rPr>
              <a:t>case</a:t>
            </a:r>
            <a:r>
              <a:rPr lang="sv-SE" sz="1200" dirty="0" smtClean="0">
                <a:latin typeface="Calibri"/>
                <a:ea typeface="Calibri"/>
                <a:cs typeface="Calibri"/>
                <a:sym typeface="Calibri"/>
              </a:rPr>
              <a:t> gives the same information </a:t>
            </a:r>
            <a:r>
              <a:rPr lang="sv-SE" sz="1200" dirty="0" err="1" smtClean="0">
                <a:latin typeface="Calibri"/>
                <a:ea typeface="Calibri"/>
                <a:cs typeface="Calibri"/>
                <a:sym typeface="Calibri"/>
              </a:rPr>
              <a:t>but</a:t>
            </a:r>
            <a:r>
              <a:rPr lang="sv-SE" sz="1200" dirty="0" smtClean="0">
                <a:latin typeface="Calibri"/>
                <a:ea typeface="Calibri"/>
                <a:cs typeface="Calibri"/>
                <a:sym typeface="Calibri"/>
              </a:rPr>
              <a:t> </a:t>
            </a:r>
            <a:r>
              <a:rPr lang="sv-SE" sz="1200" dirty="0" err="1" smtClean="0">
                <a:latin typeface="Calibri"/>
                <a:ea typeface="Calibri"/>
                <a:cs typeface="Calibri"/>
                <a:sym typeface="Calibri"/>
              </a:rPr>
              <a:t>through</a:t>
            </a:r>
            <a:r>
              <a:rPr lang="sv-SE" sz="1200" dirty="0" smtClean="0">
                <a:latin typeface="Calibri"/>
                <a:ea typeface="Calibri"/>
                <a:cs typeface="Calibri"/>
                <a:sym typeface="Calibri"/>
              </a:rPr>
              <a:t> a </a:t>
            </a:r>
            <a:r>
              <a:rPr lang="sv-SE" sz="1200" dirty="0" err="1" smtClean="0">
                <a:latin typeface="Calibri"/>
                <a:ea typeface="Calibri"/>
                <a:cs typeface="Calibri"/>
                <a:sym typeface="Calibri"/>
              </a:rPr>
              <a:t>movie</a:t>
            </a:r>
            <a:r>
              <a:rPr lang="sv-SE" sz="1200" dirty="0" smtClean="0">
                <a:latin typeface="Calibri"/>
                <a:ea typeface="Calibri"/>
                <a:cs typeface="Calibri"/>
                <a:sym typeface="Calibri"/>
              </a:rPr>
              <a:t>. </a:t>
            </a:r>
            <a:r>
              <a:rPr lang="sv-SE" sz="1200" dirty="0" err="1" smtClean="0">
                <a:latin typeface="Calibri"/>
                <a:ea typeface="Calibri"/>
                <a:cs typeface="Calibri"/>
                <a:sym typeface="Calibri"/>
              </a:rPr>
              <a:t>This</a:t>
            </a:r>
            <a:r>
              <a:rPr lang="sv-SE" sz="1200" dirty="0" smtClean="0">
                <a:latin typeface="Calibri"/>
                <a:ea typeface="Calibri"/>
                <a:cs typeface="Calibri"/>
                <a:sym typeface="Calibri"/>
              </a:rPr>
              <a:t> </a:t>
            </a:r>
            <a:r>
              <a:rPr lang="sv-SE" sz="1200" dirty="0" err="1" smtClean="0">
                <a:latin typeface="Calibri"/>
                <a:ea typeface="Calibri"/>
                <a:cs typeface="Calibri"/>
                <a:sym typeface="Calibri"/>
              </a:rPr>
              <a:t>would</a:t>
            </a:r>
            <a:r>
              <a:rPr lang="sv-SE" sz="1200" dirty="0" smtClean="0">
                <a:latin typeface="Calibri"/>
                <a:ea typeface="Calibri"/>
                <a:cs typeface="Calibri"/>
                <a:sym typeface="Calibri"/>
              </a:rPr>
              <a:t> not </a:t>
            </a:r>
            <a:r>
              <a:rPr lang="sv-SE" sz="1200" dirty="0" err="1" smtClean="0">
                <a:latin typeface="Calibri"/>
                <a:ea typeface="Calibri"/>
                <a:cs typeface="Calibri"/>
                <a:sym typeface="Calibri"/>
              </a:rPr>
              <a:t>qualify</a:t>
            </a:r>
            <a:r>
              <a:rPr lang="sv-SE" sz="1200" dirty="0" smtClean="0">
                <a:latin typeface="Calibri"/>
                <a:ea typeface="Calibri"/>
                <a:cs typeface="Calibri"/>
                <a:sym typeface="Calibri"/>
              </a:rPr>
              <a:t> </a:t>
            </a:r>
            <a:r>
              <a:rPr lang="sv-SE" sz="1200" dirty="0" err="1" smtClean="0">
                <a:latin typeface="Calibri"/>
                <a:ea typeface="Calibri"/>
                <a:cs typeface="Calibri"/>
                <a:sym typeface="Calibri"/>
              </a:rPr>
              <a:t>according</a:t>
            </a:r>
            <a:r>
              <a:rPr lang="sv-SE" sz="1200" dirty="0" smtClean="0">
                <a:latin typeface="Calibri"/>
                <a:ea typeface="Calibri"/>
                <a:cs typeface="Calibri"/>
                <a:sym typeface="Calibri"/>
              </a:rPr>
              <a:t> </a:t>
            </a:r>
            <a:r>
              <a:rPr lang="sv-SE" sz="1200" dirty="0" err="1" smtClean="0">
                <a:latin typeface="Calibri"/>
                <a:ea typeface="Calibri"/>
                <a:cs typeface="Calibri"/>
                <a:sym typeface="Calibri"/>
              </a:rPr>
              <a:t>to</a:t>
            </a:r>
            <a:r>
              <a:rPr lang="sv-SE" sz="1200" dirty="0" smtClean="0">
                <a:latin typeface="Calibri"/>
                <a:ea typeface="Calibri"/>
                <a:cs typeface="Calibri"/>
                <a:sym typeface="Calibri"/>
              </a:rPr>
              <a:t> the WCAG 2. To get it </a:t>
            </a:r>
            <a:r>
              <a:rPr lang="sv-SE" sz="1200" dirty="0" err="1" smtClean="0">
                <a:latin typeface="Calibri"/>
                <a:ea typeface="Calibri"/>
                <a:cs typeface="Calibri"/>
                <a:sym typeface="Calibri"/>
              </a:rPr>
              <a:t>would</a:t>
            </a:r>
            <a:r>
              <a:rPr lang="sv-SE" sz="1200" dirty="0" smtClean="0">
                <a:latin typeface="Calibri"/>
                <a:ea typeface="Calibri"/>
                <a:cs typeface="Calibri"/>
                <a:sym typeface="Calibri"/>
              </a:rPr>
              <a:t> be </a:t>
            </a:r>
            <a:r>
              <a:rPr lang="sv-SE" sz="1200" dirty="0" err="1" smtClean="0">
                <a:latin typeface="Calibri"/>
                <a:ea typeface="Calibri"/>
                <a:cs typeface="Calibri"/>
                <a:sym typeface="Calibri"/>
              </a:rPr>
              <a:t>necessary</a:t>
            </a:r>
            <a:r>
              <a:rPr lang="sv-SE" sz="1200" dirty="0" smtClean="0">
                <a:latin typeface="Calibri"/>
                <a:ea typeface="Calibri"/>
                <a:cs typeface="Calibri"/>
                <a:sym typeface="Calibri"/>
              </a:rPr>
              <a:t> </a:t>
            </a:r>
            <a:r>
              <a:rPr lang="sv-SE" sz="1200" dirty="0" err="1" smtClean="0">
                <a:latin typeface="Calibri"/>
                <a:ea typeface="Calibri"/>
                <a:cs typeface="Calibri"/>
                <a:sym typeface="Calibri"/>
              </a:rPr>
              <a:t>to</a:t>
            </a:r>
            <a:r>
              <a:rPr lang="sv-SE" sz="1200" dirty="0" smtClean="0">
                <a:latin typeface="Calibri"/>
                <a:ea typeface="Calibri"/>
                <a:cs typeface="Calibri"/>
                <a:sym typeface="Calibri"/>
              </a:rPr>
              <a:t> </a:t>
            </a:r>
            <a:r>
              <a:rPr lang="sv-SE" sz="1200" dirty="0" err="1" smtClean="0">
                <a:latin typeface="Calibri"/>
                <a:ea typeface="Calibri"/>
                <a:cs typeface="Calibri"/>
                <a:sym typeface="Calibri"/>
              </a:rPr>
              <a:t>add</a:t>
            </a:r>
            <a:r>
              <a:rPr lang="sv-SE" sz="1200" dirty="0" smtClean="0">
                <a:latin typeface="Calibri"/>
                <a:ea typeface="Calibri"/>
                <a:cs typeface="Calibri"/>
                <a:sym typeface="Calibri"/>
              </a:rPr>
              <a:t> text.: </a:t>
            </a:r>
            <a:endParaRPr sz="1200" dirty="0">
              <a:latin typeface="Calibri"/>
              <a:ea typeface="Calibri"/>
              <a:cs typeface="Calibri"/>
              <a:sym typeface="Calibri"/>
            </a:endParaRPr>
          </a:p>
        </p:txBody>
      </p:sp>
    </p:spTree>
    <p:extLst>
      <p:ext uri="{BB962C8B-B14F-4D97-AF65-F5344CB8AC3E}">
        <p14:creationId xmlns:p14="http://schemas.microsoft.com/office/powerpoint/2010/main" val="44179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Rubrik och innehåll">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1400"/>
              <a:t>Titeltext</a:t>
            </a:r>
          </a:p>
        </p:txBody>
      </p:sp>
      <p:sp>
        <p:nvSpPr>
          <p:cNvPr id="11" name="Shape 11"/>
          <p:cNvSpPr>
            <a:spLocks noGrp="1"/>
          </p:cNvSpPr>
          <p:nvPr>
            <p:ph type="body" idx="1"/>
          </p:nvPr>
        </p:nvSpPr>
        <p:spPr>
          <a:prstGeom prst="rect">
            <a:avLst/>
          </a:prstGeom>
        </p:spPr>
        <p:txBody>
          <a:bodyPr/>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om mall - plats för bild">
    <p:spTree>
      <p:nvGrpSpPr>
        <p:cNvPr id="1" name=""/>
        <p:cNvGrpSpPr/>
        <p:nvPr/>
      </p:nvGrpSpPr>
      <p:grpSpPr>
        <a:xfrm>
          <a:off x="0" y="0"/>
          <a:ext cx="0" cy="0"/>
          <a:chOff x="0" y="0"/>
          <a:chExt cx="0" cy="0"/>
        </a:xfrm>
      </p:grpSpPr>
      <p:sp>
        <p:nvSpPr>
          <p:cNvPr id="51" name="Shape 51"/>
          <p:cNvSpPr/>
          <p:nvPr/>
        </p:nvSpPr>
        <p:spPr>
          <a:xfrm>
            <a:off x="0" y="0"/>
            <a:ext cx="9144000" cy="6858000"/>
          </a:xfrm>
          <a:prstGeom prst="rect">
            <a:avLst/>
          </a:prstGeom>
          <a:ln w="12700">
            <a:solidFill>
              <a:srgbClr val="BFBFBF"/>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hapter start">
    <p:spTree>
      <p:nvGrpSpPr>
        <p:cNvPr id="1" name=""/>
        <p:cNvGrpSpPr/>
        <p:nvPr/>
      </p:nvGrpSpPr>
      <p:grpSpPr>
        <a:xfrm>
          <a:off x="0" y="0"/>
          <a:ext cx="0" cy="0"/>
          <a:chOff x="0" y="0"/>
          <a:chExt cx="0" cy="0"/>
        </a:xfrm>
      </p:grpSpPr>
      <p:sp>
        <p:nvSpPr>
          <p:cNvPr id="53" name="Shape 53"/>
          <p:cNvSpPr>
            <a:spLocks noGrp="1"/>
          </p:cNvSpPr>
          <p:nvPr>
            <p:ph type="title"/>
          </p:nvPr>
        </p:nvSpPr>
        <p:spPr>
          <a:xfrm>
            <a:off x="828000" y="2419649"/>
            <a:ext cx="7488002" cy="1728001"/>
          </a:xfrm>
          <a:prstGeom prst="rect">
            <a:avLst/>
          </a:prstGeom>
        </p:spPr>
        <p:txBody>
          <a:bodyPr lIns="0" tIns="0" rIns="0" bIns="0" anchor="t"/>
          <a:lstStyle>
            <a:lvl1pPr algn="l">
              <a:defRPr sz="4800" b="1">
                <a:solidFill>
                  <a:srgbClr val="FFFFFF"/>
                </a:solidFill>
                <a:latin typeface="Century Gothic"/>
                <a:ea typeface="Century Gothic"/>
                <a:cs typeface="Century Gothic"/>
                <a:sym typeface="Century Gothic"/>
              </a:defRPr>
            </a:lvl1pPr>
          </a:lstStyle>
          <a:p>
            <a:pPr lvl="0">
              <a:defRPr sz="1800" b="0">
                <a:solidFill>
                  <a:srgbClr val="000000"/>
                </a:solidFill>
              </a:defRPr>
            </a:pPr>
            <a:r>
              <a:rPr sz="4800" b="1">
                <a:solidFill>
                  <a:srgbClr val="FFFFFF"/>
                </a:solidFill>
              </a:rPr>
              <a:t>Titeltext</a:t>
            </a:r>
          </a:p>
        </p:txBody>
      </p:sp>
      <p:sp>
        <p:nvSpPr>
          <p:cNvPr id="54" name="Shape 54"/>
          <p:cNvSpPr>
            <a:spLocks noGrp="1"/>
          </p:cNvSpPr>
          <p:nvPr>
            <p:ph type="sldNum" sz="quarter" idx="2"/>
          </p:nvPr>
        </p:nvSpPr>
        <p:spPr>
          <a:xfrm>
            <a:off x="179511" y="5772399"/>
            <a:ext cx="576067" cy="152401"/>
          </a:xfrm>
          <a:prstGeom prst="rect">
            <a:avLst/>
          </a:prstGeom>
        </p:spPr>
        <p:txBody>
          <a:bodyPr lIns="0" tIns="0" rIns="0" bIns="0" anchor="ctr"/>
          <a:lstStyle>
            <a:lvl1pPr>
              <a:defRPr sz="1000">
                <a:solidFill>
                  <a:srgbClr val="888888"/>
                </a:solidFill>
                <a:latin typeface="Century Gothic"/>
                <a:ea typeface="Century Gothic"/>
                <a:cs typeface="Century Gothic"/>
                <a:sym typeface="Century Gothic"/>
              </a:defRPr>
            </a:lvl1p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ack_layout">
    <p:spTree>
      <p:nvGrpSpPr>
        <p:cNvPr id="1" name=""/>
        <p:cNvGrpSpPr/>
        <p:nvPr/>
      </p:nvGrpSpPr>
      <p:grpSpPr>
        <a:xfrm>
          <a:off x="0" y="0"/>
          <a:ext cx="0" cy="0"/>
          <a:chOff x="0" y="0"/>
          <a:chExt cx="0" cy="0"/>
        </a:xfrm>
      </p:grpSpPr>
      <p:sp>
        <p:nvSpPr>
          <p:cNvPr id="62" name="Shape 62"/>
          <p:cNvSpPr>
            <a:spLocks noGrp="1"/>
          </p:cNvSpPr>
          <p:nvPr>
            <p:ph type="body" idx="1"/>
          </p:nvPr>
        </p:nvSpPr>
        <p:spPr>
          <a:xfrm>
            <a:off x="3923927" y="4509120"/>
            <a:ext cx="4896547" cy="2348880"/>
          </a:xfrm>
          <a:prstGeom prst="rect">
            <a:avLst/>
          </a:prstGeom>
        </p:spPr>
        <p:txBody>
          <a:bodyPr lIns="0" tIns="0" rIns="0" bIns="0"/>
          <a:lstStyle>
            <a:lvl1pPr marL="0" indent="0">
              <a:spcBef>
                <a:spcPts val="800"/>
              </a:spcBef>
              <a:buClrTx/>
              <a:buSzTx/>
              <a:buFontTx/>
              <a:buNone/>
              <a:defRPr sz="4800" b="1">
                <a:latin typeface="Century Gothic"/>
                <a:ea typeface="Century Gothic"/>
                <a:cs typeface="Century Gothic"/>
                <a:sym typeface="Century Gothic"/>
              </a:defRPr>
            </a:lvl1pPr>
            <a:lvl2pPr marL="1240970" indent="-783771">
              <a:spcBef>
                <a:spcPts val="800"/>
              </a:spcBef>
              <a:buClrTx/>
              <a:buFontTx/>
              <a:buChar char="•"/>
              <a:defRPr sz="4800" b="1">
                <a:latin typeface="Century Gothic"/>
                <a:ea typeface="Century Gothic"/>
                <a:cs typeface="Century Gothic"/>
                <a:sym typeface="Century Gothic"/>
              </a:defRPr>
            </a:lvl2pPr>
            <a:lvl3pPr marL="1600200" indent="-685800">
              <a:spcBef>
                <a:spcPts val="800"/>
              </a:spcBef>
              <a:buClrTx/>
              <a:buFontTx/>
              <a:defRPr sz="4800" b="1">
                <a:latin typeface="Century Gothic"/>
                <a:ea typeface="Century Gothic"/>
                <a:cs typeface="Century Gothic"/>
                <a:sym typeface="Century Gothic"/>
              </a:defRPr>
            </a:lvl3pPr>
            <a:lvl4pPr marL="2194560" indent="-822960">
              <a:spcBef>
                <a:spcPts val="800"/>
              </a:spcBef>
              <a:buClrTx/>
              <a:buFontTx/>
              <a:buChar char="•"/>
              <a:defRPr sz="4800" b="1">
                <a:latin typeface="Century Gothic"/>
                <a:ea typeface="Century Gothic"/>
                <a:cs typeface="Century Gothic"/>
                <a:sym typeface="Century Gothic"/>
              </a:defRPr>
            </a:lvl4pPr>
            <a:lvl5pPr marL="2651760" indent="-822960">
              <a:spcBef>
                <a:spcPts val="800"/>
              </a:spcBef>
              <a:buClrTx/>
              <a:buFontTx/>
              <a:buChar char="•"/>
              <a:defRPr sz="4800" b="1">
                <a:latin typeface="Century Gothic"/>
                <a:ea typeface="Century Gothic"/>
                <a:cs typeface="Century Gothic"/>
                <a:sym typeface="Century Gothic"/>
              </a:defRPr>
            </a:lvl5pPr>
          </a:lstStyle>
          <a:p>
            <a:pPr lvl="0">
              <a:defRPr sz="1800" b="0"/>
            </a:pPr>
            <a:r>
              <a:rPr sz="4800" b="1"/>
              <a:t>Brödtext nivå ett</a:t>
            </a:r>
          </a:p>
          <a:p>
            <a:pPr lvl="1">
              <a:defRPr sz="1800" b="0"/>
            </a:pPr>
            <a:r>
              <a:rPr sz="4800" b="1"/>
              <a:t>Brödtext nivå två</a:t>
            </a:r>
          </a:p>
          <a:p>
            <a:pPr lvl="2">
              <a:defRPr sz="1800" b="0"/>
            </a:pPr>
            <a:r>
              <a:rPr sz="4800" b="1"/>
              <a:t>Brödtext nivå tre</a:t>
            </a:r>
          </a:p>
          <a:p>
            <a:pPr lvl="3">
              <a:defRPr sz="1800" b="0"/>
            </a:pPr>
            <a:r>
              <a:rPr sz="4800" b="1"/>
              <a:t>Brödtext nivå fyra</a:t>
            </a:r>
          </a:p>
          <a:p>
            <a:pPr lvl="4">
              <a:defRPr sz="1800" b="0"/>
            </a:pPr>
            <a:r>
              <a:rPr sz="4800" b="1"/>
              <a:t>Brödtext nivå fem</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vå innehållsdelar">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1400"/>
              <a:t>Titeltext</a:t>
            </a:r>
          </a:p>
        </p:txBody>
      </p:sp>
      <p:sp>
        <p:nvSpPr>
          <p:cNvPr id="19" name="Shape 19"/>
          <p:cNvSpPr>
            <a:spLocks noGrp="1"/>
          </p:cNvSpPr>
          <p:nvPr>
            <p:ph type="body" idx="1"/>
          </p:nvPr>
        </p:nvSpPr>
        <p:spPr>
          <a:xfrm>
            <a:off x="457200" y="1600200"/>
            <a:ext cx="4038599" cy="5257800"/>
          </a:xfrm>
          <a:prstGeom prst="rect">
            <a:avLst/>
          </a:prstGeom>
        </p:spPr>
        <p:txBody>
          <a:bodyPr/>
          <a:lstStyle>
            <a:lvl1pPr marL="0" indent="0">
              <a:spcBef>
                <a:spcPts val="0"/>
              </a:spcBef>
              <a:buClrTx/>
              <a:buSzTx/>
              <a:buFontTx/>
              <a:buNone/>
            </a:lvl1pPr>
            <a:lvl2pPr marL="0" indent="0">
              <a:spcBef>
                <a:spcPts val="0"/>
              </a:spcBef>
              <a:buClrTx/>
              <a:buSzTx/>
              <a:buFontTx/>
              <a:buNone/>
            </a:lvl2pPr>
            <a:lvl3pPr marL="0" indent="0">
              <a:spcBef>
                <a:spcPts val="0"/>
              </a:spcBef>
              <a:buClrTx/>
              <a:buSzTx/>
              <a:buFontTx/>
              <a:buNone/>
            </a:lvl3pPr>
            <a:lvl4pPr marL="0" indent="0">
              <a:spcBef>
                <a:spcPts val="0"/>
              </a:spcBef>
              <a:buClrTx/>
              <a:buSzTx/>
              <a:buFontTx/>
              <a:buNone/>
            </a:lvl4pPr>
            <a:lvl5pPr marL="0" indent="0">
              <a:spcBef>
                <a:spcPts val="0"/>
              </a:spcBef>
              <a:buClrTx/>
              <a:buSzTx/>
              <a:buFontTx/>
              <a:buNone/>
            </a:lvl5pPr>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Jämförelse">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09"/>
            <a:ext cx="8229600" cy="1178656"/>
          </a:xfrm>
          <a:prstGeom prst="rect">
            <a:avLst/>
          </a:prstGeom>
        </p:spPr>
        <p:txBody>
          <a:bodyPr/>
          <a:lstStyle>
            <a:lvl1pPr algn="l"/>
          </a:lstStyle>
          <a:p>
            <a:pPr lvl="0">
              <a:defRPr sz="1800"/>
            </a:pPr>
            <a:r>
              <a:rPr sz="1400"/>
              <a:t>Titeltext</a:t>
            </a:r>
          </a:p>
        </p:txBody>
      </p:sp>
      <p:sp>
        <p:nvSpPr>
          <p:cNvPr id="23" name="Shape 23"/>
          <p:cNvSpPr>
            <a:spLocks noGrp="1"/>
          </p:cNvSpPr>
          <p:nvPr>
            <p:ph type="body" idx="1"/>
          </p:nvPr>
        </p:nvSpPr>
        <p:spPr>
          <a:xfrm>
            <a:off x="457200" y="1435464"/>
            <a:ext cx="4040188" cy="739412"/>
          </a:xfrm>
          <a:prstGeom prst="rect">
            <a:avLst/>
          </a:prstGeom>
        </p:spPr>
        <p:txBody>
          <a:bodyPr anchor="b"/>
          <a:lstStyle>
            <a:lvl1pPr marL="0" indent="0">
              <a:spcBef>
                <a:spcPts val="0"/>
              </a:spcBef>
              <a:buClrTx/>
              <a:buSzTx/>
              <a:buFontTx/>
              <a:buNone/>
            </a:lvl1pPr>
            <a:lvl2pPr marL="0" indent="0">
              <a:spcBef>
                <a:spcPts val="0"/>
              </a:spcBef>
              <a:buClrTx/>
              <a:buSzTx/>
              <a:buFontTx/>
              <a:buNone/>
            </a:lvl2pPr>
            <a:lvl3pPr marL="0" indent="0">
              <a:spcBef>
                <a:spcPts val="0"/>
              </a:spcBef>
              <a:buClrTx/>
              <a:buSzTx/>
              <a:buFontTx/>
              <a:buNone/>
            </a:lvl3pPr>
            <a:lvl4pPr marL="0" indent="0">
              <a:spcBef>
                <a:spcPts val="0"/>
              </a:spcBef>
              <a:buClrTx/>
              <a:buSzTx/>
              <a:buFontTx/>
              <a:buNone/>
            </a:lvl4pPr>
            <a:lvl5pPr marL="0" indent="0">
              <a:spcBef>
                <a:spcPts val="0"/>
              </a:spcBef>
              <a:buClrTx/>
              <a:buSzTx/>
              <a:buFontTx/>
              <a:buNone/>
            </a:lvl5pPr>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Innehåll med bildtext">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5" cy="1435100"/>
          </a:xfrm>
          <a:prstGeom prst="rect">
            <a:avLst/>
          </a:prstGeom>
        </p:spPr>
        <p:txBody>
          <a:bodyPr anchor="b"/>
          <a:lstStyle>
            <a:lvl1pPr algn="l"/>
          </a:lstStyle>
          <a:p>
            <a:pPr lvl="0">
              <a:defRPr sz="1800"/>
            </a:pPr>
            <a:r>
              <a:rPr sz="1400"/>
              <a:t>Titeltext</a:t>
            </a:r>
          </a:p>
        </p:txBody>
      </p:sp>
      <p:sp>
        <p:nvSpPr>
          <p:cNvPr id="32" name="Shape 32"/>
          <p:cNvSpPr>
            <a:spLocks noGrp="1"/>
          </p:cNvSpPr>
          <p:nvPr>
            <p:ph type="body" idx="1"/>
          </p:nvPr>
        </p:nvSpPr>
        <p:spPr>
          <a:xfrm>
            <a:off x="3575050" y="273050"/>
            <a:ext cx="5111750" cy="6584950"/>
          </a:xfrm>
          <a:prstGeom prst="rect">
            <a:avLst/>
          </a:prstGeom>
        </p:spPr>
        <p:txBody>
          <a:bodyPr/>
          <a:lstStyle>
            <a:lvl1pPr marL="0" indent="0">
              <a:spcBef>
                <a:spcPts val="0"/>
              </a:spcBef>
              <a:buClrTx/>
              <a:buSzTx/>
              <a:buFontTx/>
              <a:buNone/>
            </a:lvl1pPr>
            <a:lvl2pPr marL="0" indent="0">
              <a:spcBef>
                <a:spcPts val="0"/>
              </a:spcBef>
              <a:buClrTx/>
              <a:buSzTx/>
              <a:buFontTx/>
              <a:buNone/>
            </a:lvl2pPr>
            <a:lvl3pPr marL="0" indent="0">
              <a:spcBef>
                <a:spcPts val="0"/>
              </a:spcBef>
              <a:buClrTx/>
              <a:buSzTx/>
              <a:buFontTx/>
              <a:buNone/>
            </a:lvl3pPr>
            <a:lvl4pPr marL="0" indent="0">
              <a:spcBef>
                <a:spcPts val="0"/>
              </a:spcBef>
              <a:buClrTx/>
              <a:buSzTx/>
              <a:buFontTx/>
              <a:buNone/>
            </a:lvl4pPr>
            <a:lvl5pPr marL="0" indent="0">
              <a:spcBef>
                <a:spcPts val="0"/>
              </a:spcBef>
              <a:buClrTx/>
              <a:buSzTx/>
              <a:buFontTx/>
              <a:buNone/>
            </a:lvl5pPr>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ild med bildtext">
    <p:spTree>
      <p:nvGrpSpPr>
        <p:cNvPr id="1" name=""/>
        <p:cNvGrpSpPr/>
        <p:nvPr/>
      </p:nvGrpSpPr>
      <p:grpSpPr>
        <a:xfrm>
          <a:off x="0" y="0"/>
          <a:ext cx="0" cy="0"/>
          <a:chOff x="0" y="0"/>
          <a:chExt cx="0" cy="0"/>
        </a:xfrm>
      </p:grpSpPr>
      <p:sp>
        <p:nvSpPr>
          <p:cNvPr id="35" name="Shape 35"/>
          <p:cNvSpPr>
            <a:spLocks noGrp="1"/>
          </p:cNvSpPr>
          <p:nvPr>
            <p:ph type="title"/>
          </p:nvPr>
        </p:nvSpPr>
        <p:spPr>
          <a:xfrm>
            <a:off x="1792288" y="3086100"/>
            <a:ext cx="5486399" cy="2281239"/>
          </a:xfrm>
          <a:prstGeom prst="rect">
            <a:avLst/>
          </a:prstGeom>
        </p:spPr>
        <p:txBody>
          <a:bodyPr anchor="b"/>
          <a:lstStyle>
            <a:lvl1pPr algn="l"/>
          </a:lstStyle>
          <a:p>
            <a:pPr lvl="0">
              <a:defRPr sz="1800"/>
            </a:pPr>
            <a:r>
              <a:rPr sz="1400"/>
              <a:t>Titeltext</a:t>
            </a:r>
          </a:p>
        </p:txBody>
      </p:sp>
      <p:sp>
        <p:nvSpPr>
          <p:cNvPr id="36" name="Shape 36"/>
          <p:cNvSpPr>
            <a:spLocks noGrp="1"/>
          </p:cNvSpPr>
          <p:nvPr>
            <p:ph type="body" idx="1"/>
          </p:nvPr>
        </p:nvSpPr>
        <p:spPr>
          <a:xfrm>
            <a:off x="1792288" y="5367337"/>
            <a:ext cx="5486399" cy="1490664"/>
          </a:xfrm>
          <a:prstGeom prst="rect">
            <a:avLst/>
          </a:prstGeom>
        </p:spPr>
        <p:txBody>
          <a:bodyPr/>
          <a:lstStyle>
            <a:lvl1pPr marL="0" indent="0">
              <a:spcBef>
                <a:spcPts val="0"/>
              </a:spcBef>
              <a:buClrTx/>
              <a:buSzTx/>
              <a:buFontTx/>
              <a:buNone/>
            </a:lvl1pPr>
            <a:lvl2pPr marL="0" indent="0">
              <a:spcBef>
                <a:spcPts val="0"/>
              </a:spcBef>
              <a:buClrTx/>
              <a:buSzTx/>
              <a:buFontTx/>
              <a:buNone/>
            </a:lvl2pPr>
            <a:lvl3pPr marL="0" indent="0">
              <a:spcBef>
                <a:spcPts val="0"/>
              </a:spcBef>
              <a:buClrTx/>
              <a:buSzTx/>
              <a:buFontTx/>
              <a:buNone/>
            </a:lvl3pPr>
            <a:lvl4pPr marL="0" indent="0">
              <a:spcBef>
                <a:spcPts val="0"/>
              </a:spcBef>
              <a:buClrTx/>
              <a:buSzTx/>
              <a:buFontTx/>
              <a:buNone/>
            </a:lvl4pPr>
            <a:lvl5pPr marL="0" indent="0">
              <a:spcBef>
                <a:spcPts val="0"/>
              </a:spcBef>
              <a:buClrTx/>
              <a:buSzTx/>
              <a:buFontTx/>
              <a:buNone/>
            </a:lvl5pPr>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Rubrik och lodrät text">
    <p:spTree>
      <p:nvGrpSpPr>
        <p:cNvPr id="1" name=""/>
        <p:cNvGrpSpPr/>
        <p:nvPr/>
      </p:nvGrpSpPr>
      <p:grpSpPr>
        <a:xfrm>
          <a:off x="0" y="0"/>
          <a:ext cx="0" cy="0"/>
          <a:chOff x="0" y="0"/>
          <a:chExt cx="0" cy="0"/>
        </a:xfrm>
      </p:grpSpPr>
      <p:sp>
        <p:nvSpPr>
          <p:cNvPr id="39" name="Shape 39"/>
          <p:cNvSpPr>
            <a:spLocks noGrp="1"/>
          </p:cNvSpPr>
          <p:nvPr>
            <p:ph type="title"/>
          </p:nvPr>
        </p:nvSpPr>
        <p:spPr>
          <a:xfrm>
            <a:off x="457200" y="-868365"/>
            <a:ext cx="8229600" cy="1143002"/>
          </a:xfrm>
          <a:prstGeom prst="rect">
            <a:avLst/>
          </a:prstGeom>
        </p:spPr>
        <p:txBody>
          <a:bodyPr>
            <a:spAutoFit/>
          </a:bodyPr>
          <a:lstStyle/>
          <a:p>
            <a:pPr lvl="0">
              <a:defRPr sz="1800"/>
            </a:pPr>
            <a:r>
              <a:rPr sz="1400"/>
              <a:t>Titeltext</a:t>
            </a:r>
          </a:p>
        </p:txBody>
      </p:sp>
      <p:sp>
        <p:nvSpPr>
          <p:cNvPr id="40" name="Shape 40"/>
          <p:cNvSpPr>
            <a:spLocks noGrp="1"/>
          </p:cNvSpPr>
          <p:nvPr>
            <p:ph type="body" idx="1"/>
          </p:nvPr>
        </p:nvSpPr>
        <p:spPr>
          <a:xfrm rot="5400000">
            <a:off x="-5920584" y="-8481219"/>
            <a:ext cx="4525965" cy="8229602"/>
          </a:xfrm>
          <a:prstGeom prst="rect">
            <a:avLst/>
          </a:prstGeom>
        </p:spPr>
        <p:txBody>
          <a:bodyPr>
            <a:spAutoFit/>
          </a:bodyPr>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Lodrät rubrik och text">
    <p:spTree>
      <p:nvGrpSpPr>
        <p:cNvPr id="1" name=""/>
        <p:cNvGrpSpPr/>
        <p:nvPr/>
      </p:nvGrpSpPr>
      <p:grpSpPr>
        <a:xfrm>
          <a:off x="0" y="0"/>
          <a:ext cx="0" cy="0"/>
          <a:chOff x="0" y="0"/>
          <a:chExt cx="0" cy="0"/>
        </a:xfrm>
      </p:grpSpPr>
      <p:sp>
        <p:nvSpPr>
          <p:cNvPr id="43" name="Shape 43"/>
          <p:cNvSpPr>
            <a:spLocks noGrp="1"/>
          </p:cNvSpPr>
          <p:nvPr>
            <p:ph type="title"/>
          </p:nvPr>
        </p:nvSpPr>
        <p:spPr>
          <a:xfrm rot="5400000">
            <a:off x="4732337" y="114300"/>
            <a:ext cx="5851527" cy="2057400"/>
          </a:xfrm>
          <a:prstGeom prst="rect">
            <a:avLst/>
          </a:prstGeom>
        </p:spPr>
        <p:txBody>
          <a:bodyPr>
            <a:spAutoFit/>
          </a:bodyPr>
          <a:lstStyle/>
          <a:p>
            <a:pPr lvl="0">
              <a:defRPr sz="1800"/>
            </a:pPr>
            <a:r>
              <a:rPr sz="1400"/>
              <a:t>Titeltext</a:t>
            </a:r>
          </a:p>
        </p:txBody>
      </p:sp>
      <p:sp>
        <p:nvSpPr>
          <p:cNvPr id="44" name="Shape 44"/>
          <p:cNvSpPr>
            <a:spLocks noGrp="1"/>
          </p:cNvSpPr>
          <p:nvPr>
            <p:ph type="body" idx="1"/>
          </p:nvPr>
        </p:nvSpPr>
        <p:spPr>
          <a:xfrm rot="5400000">
            <a:off x="-5478464" y="-5829302"/>
            <a:ext cx="5851527" cy="6019802"/>
          </a:xfrm>
          <a:prstGeom prst="rect">
            <a:avLst/>
          </a:prstGeom>
        </p:spPr>
        <p:txBody>
          <a:bodyPr>
            <a:spAutoFit/>
          </a:bodyPr>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Header_bullet">
    <p:spTree>
      <p:nvGrpSpPr>
        <p:cNvPr id="1" name=""/>
        <p:cNvGrpSpPr/>
        <p:nvPr/>
      </p:nvGrpSpPr>
      <p:grpSpPr>
        <a:xfrm>
          <a:off x="0" y="0"/>
          <a:ext cx="0" cy="0"/>
          <a:chOff x="0" y="0"/>
          <a:chExt cx="0" cy="0"/>
        </a:xfrm>
      </p:grpSpPr>
      <p:sp>
        <p:nvSpPr>
          <p:cNvPr id="47" name="Shape 47"/>
          <p:cNvSpPr>
            <a:spLocks noGrp="1"/>
          </p:cNvSpPr>
          <p:nvPr>
            <p:ph type="title"/>
          </p:nvPr>
        </p:nvSpPr>
        <p:spPr>
          <a:xfrm>
            <a:off x="457200" y="0"/>
            <a:ext cx="8229600" cy="1692275"/>
          </a:xfrm>
          <a:prstGeom prst="rect">
            <a:avLst/>
          </a:prstGeom>
        </p:spPr>
        <p:txBody>
          <a:bodyPr/>
          <a:lstStyle>
            <a:lvl1pPr algn="l"/>
          </a:lstStyle>
          <a:p>
            <a:pPr lvl="0">
              <a:defRPr sz="1800"/>
            </a:pPr>
            <a:r>
              <a:rPr sz="1400"/>
              <a:t>Titeltext</a:t>
            </a:r>
          </a:p>
        </p:txBody>
      </p:sp>
      <p:sp>
        <p:nvSpPr>
          <p:cNvPr id="48" name="Shape 48"/>
          <p:cNvSpPr>
            <a:spLocks noGrp="1"/>
          </p:cNvSpPr>
          <p:nvPr>
            <p:ph type="sldNum" sz="quarter" idx="2"/>
          </p:nvPr>
        </p:nvSpPr>
        <p:spPr>
          <a:xfrm>
            <a:off x="179511" y="6463112"/>
            <a:ext cx="576067" cy="288822"/>
          </a:xfrm>
          <a:prstGeom prst="rect">
            <a:avLst/>
          </a:prstGeom>
        </p:spPr>
        <p:txBody>
          <a:bodyPr lIns="45718" tIns="45718" rIns="45718" bIns="45718"/>
          <a:lstStyle/>
          <a:p>
            <a:pPr lvl="0"/>
            <a:fld id="{86CB4B4D-7CA3-9044-876B-883B54F8677D}" type="slidenum">
              <a:t>‹#›</a:t>
            </a:fld>
            <a:endParaRPr/>
          </a:p>
        </p:txBody>
      </p:sp>
      <p:sp>
        <p:nvSpPr>
          <p:cNvPr id="49" name="Shape 49"/>
          <p:cNvSpPr>
            <a:spLocks noGrp="1"/>
          </p:cNvSpPr>
          <p:nvPr>
            <p:ph type="body" idx="1"/>
          </p:nvPr>
        </p:nvSpPr>
        <p:spPr>
          <a:xfrm>
            <a:off x="468000" y="2016000"/>
            <a:ext cx="5400000" cy="4842001"/>
          </a:xfrm>
          <a:prstGeom prst="rect">
            <a:avLst/>
          </a:prstGeom>
        </p:spPr>
        <p:txBody>
          <a:bodyPr/>
          <a:lstStyle>
            <a:lvl1pPr indent="-342900">
              <a:spcBef>
                <a:spcPts val="0"/>
              </a:spcBef>
              <a:buClrTx/>
              <a:buFont typeface="Arial"/>
              <a:defRPr sz="2400">
                <a:latin typeface="Century Gothic"/>
                <a:ea typeface="Century Gothic"/>
                <a:cs typeface="Century Gothic"/>
                <a:sym typeface="Century Gothic"/>
              </a:defRPr>
            </a:lvl1pPr>
            <a:lvl2pPr marL="1240970" indent="-783771">
              <a:spcBef>
                <a:spcPts val="0"/>
              </a:spcBef>
              <a:buClrTx/>
              <a:buFont typeface="Arial"/>
              <a:buChar char="•"/>
              <a:defRPr sz="2400">
                <a:latin typeface="Century Gothic"/>
                <a:ea typeface="Century Gothic"/>
                <a:cs typeface="Century Gothic"/>
                <a:sym typeface="Century Gothic"/>
              </a:defRPr>
            </a:lvl2pPr>
            <a:lvl3pPr marL="1502227" indent="-587827">
              <a:spcBef>
                <a:spcPts val="0"/>
              </a:spcBef>
              <a:buClrTx/>
              <a:buFont typeface="Arial"/>
              <a:defRPr sz="2400">
                <a:latin typeface="Century Gothic"/>
                <a:ea typeface="Century Gothic"/>
                <a:cs typeface="Century Gothic"/>
                <a:sym typeface="Century Gothic"/>
              </a:defRPr>
            </a:lvl3pPr>
            <a:lvl4pPr marL="1959428" indent="-587827">
              <a:spcBef>
                <a:spcPts val="0"/>
              </a:spcBef>
              <a:buClrTx/>
              <a:buFont typeface="Arial"/>
              <a:buChar char="•"/>
              <a:defRPr sz="2400">
                <a:latin typeface="Century Gothic"/>
                <a:ea typeface="Century Gothic"/>
                <a:cs typeface="Century Gothic"/>
                <a:sym typeface="Century Gothic"/>
              </a:defRPr>
            </a:lvl4pPr>
            <a:lvl5pPr marL="2416628" indent="-587828">
              <a:spcBef>
                <a:spcPts val="0"/>
              </a:spcBef>
              <a:buClrTx/>
              <a:buFont typeface="Arial"/>
              <a:buChar char="•"/>
              <a:defRPr sz="2400">
                <a:latin typeface="Century Gothic"/>
                <a:ea typeface="Century Gothic"/>
                <a:cs typeface="Century Gothic"/>
                <a:sym typeface="Century Gothic"/>
              </a:defRPr>
            </a:lvl5pPr>
          </a:lstStyle>
          <a:p>
            <a:pPr lvl="0">
              <a:defRPr sz="1800"/>
            </a:pPr>
            <a:r>
              <a:rPr sz="2400"/>
              <a:t>Brödtext nivå ett</a:t>
            </a:r>
          </a:p>
          <a:p>
            <a:pPr lvl="1">
              <a:defRPr sz="1800"/>
            </a:pPr>
            <a:r>
              <a:rPr sz="2400"/>
              <a:t>Brödtext nivå två</a:t>
            </a:r>
          </a:p>
          <a:p>
            <a:pPr lvl="2">
              <a:defRPr sz="1800"/>
            </a:pPr>
            <a:r>
              <a:rPr sz="2400"/>
              <a:t>Brödtext nivå tre</a:t>
            </a:r>
          </a:p>
          <a:p>
            <a:pPr lvl="3">
              <a:defRPr sz="1800"/>
            </a:pPr>
            <a:r>
              <a:rPr sz="2400"/>
              <a:t>Brödtext nivå fyra</a:t>
            </a:r>
          </a:p>
          <a:p>
            <a:pPr lvl="4">
              <a:defRPr sz="1800"/>
            </a:pPr>
            <a:r>
              <a:rPr sz="2400"/>
              <a:t>Brödtext nivå fem</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4"/>
          <p:cNvGrpSpPr/>
          <p:nvPr/>
        </p:nvGrpSpPr>
        <p:grpSpPr>
          <a:xfrm>
            <a:off x="463350" y="6238032"/>
            <a:ext cx="432050" cy="465663"/>
            <a:chOff x="0" y="0"/>
            <a:chExt cx="432049" cy="465662"/>
          </a:xfrm>
        </p:grpSpPr>
        <p:sp>
          <p:nvSpPr>
            <p:cNvPr id="2" name="Shape 2"/>
            <p:cNvSpPr/>
            <p:nvPr/>
          </p:nvSpPr>
          <p:spPr>
            <a:xfrm>
              <a:off x="0" y="-1"/>
              <a:ext cx="432049" cy="465663"/>
            </a:xfrm>
            <a:prstGeom prst="rect">
              <a:avLst/>
            </a:prstGeom>
            <a:solidFill>
              <a:srgbClr val="BFBFBF">
                <a:alpha val="36862"/>
              </a:srgbClr>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pic>
          <p:nvPicPr>
            <p:cNvPr id="3" name="image1.gif"/>
            <p:cNvPicPr/>
            <p:nvPr/>
          </p:nvPicPr>
          <p:blipFill>
            <a:blip r:embed="rId14">
              <a:extLst/>
            </a:blip>
            <a:stretch>
              <a:fillRect/>
            </a:stretch>
          </p:blipFill>
          <p:spPr>
            <a:xfrm>
              <a:off x="-1" y="-1"/>
              <a:ext cx="432051" cy="465664"/>
            </a:xfrm>
            <a:prstGeom prst="rect">
              <a:avLst/>
            </a:prstGeom>
            <a:ln w="9525" cap="flat">
              <a:solidFill>
                <a:srgbClr val="000000"/>
              </a:solidFill>
              <a:prstDash val="solid"/>
              <a:round/>
            </a:ln>
            <a:effectLst/>
          </p:spPr>
        </p:pic>
      </p:grpSp>
      <p:pic>
        <p:nvPicPr>
          <p:cNvPr id="5" name="image2.jpeg"/>
          <p:cNvPicPr/>
          <p:nvPr/>
        </p:nvPicPr>
        <p:blipFill>
          <a:blip r:embed="rId15">
            <a:extLst/>
          </a:blip>
          <a:stretch>
            <a:fillRect/>
          </a:stretch>
        </p:blipFill>
        <p:spPr>
          <a:xfrm>
            <a:off x="8130971" y="6172200"/>
            <a:ext cx="677362" cy="584200"/>
          </a:xfrm>
          <a:prstGeom prst="rect">
            <a:avLst/>
          </a:prstGeom>
          <a:ln w="12700">
            <a:miter lim="400000"/>
          </a:ln>
        </p:spPr>
      </p:pic>
      <p:sp>
        <p:nvSpPr>
          <p:cNvPr id="6" name="Shape 6"/>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91423" tIns="91423" rIns="91423" bIns="91423" anchor="ctr"/>
          <a:lstStyle/>
          <a:p>
            <a:pPr lvl="0">
              <a:defRPr sz="1800"/>
            </a:pPr>
            <a:r>
              <a:rPr sz="1400"/>
              <a:t>Titeltext</a:t>
            </a:r>
          </a:p>
        </p:txBody>
      </p:sp>
      <p:sp>
        <p:nvSpPr>
          <p:cNvPr id="7" name="Shape 7"/>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91423" tIns="91423" rIns="91423" bIns="91423"/>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8" name="Shape 8"/>
          <p:cNvSpPr>
            <a:spLocks noGrp="1"/>
          </p:cNvSpPr>
          <p:nvPr>
            <p:ph type="sldNum" sz="quarter" idx="2"/>
          </p:nvPr>
        </p:nvSpPr>
        <p:spPr>
          <a:xfrm>
            <a:off x="6553200" y="6356350"/>
            <a:ext cx="2133600" cy="380232"/>
          </a:xfrm>
          <a:prstGeom prst="rect">
            <a:avLst/>
          </a:prstGeom>
          <a:ln w="12700">
            <a:miter lim="400000"/>
          </a:ln>
        </p:spPr>
        <p:txBody>
          <a:bodyPr lIns="91423" tIns="91423" rIns="91423" bIns="91423">
            <a:spAutoFit/>
          </a:bodyPr>
          <a:lstStyle>
            <a:lvl1pPr>
              <a:defRPr>
                <a:latin typeface="Arial"/>
                <a:ea typeface="Arial"/>
                <a:cs typeface="Arial"/>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4" r:id="rId12"/>
  </p:sldLayoutIdLst>
  <p:transition spd="med"/>
  <p:txStyles>
    <p:titleStyle>
      <a:lvl1pPr algn="ctr">
        <a:defRPr sz="1400">
          <a:latin typeface="Arial"/>
          <a:ea typeface="Arial"/>
          <a:cs typeface="Arial"/>
          <a:sym typeface="Arial"/>
        </a:defRPr>
      </a:lvl1pPr>
      <a:lvl2pPr algn="ctr">
        <a:defRPr sz="1400">
          <a:latin typeface="Arial"/>
          <a:ea typeface="Arial"/>
          <a:cs typeface="Arial"/>
          <a:sym typeface="Arial"/>
        </a:defRPr>
      </a:lvl2pPr>
      <a:lvl3pPr algn="ctr">
        <a:defRPr sz="1400">
          <a:latin typeface="Arial"/>
          <a:ea typeface="Arial"/>
          <a:cs typeface="Arial"/>
          <a:sym typeface="Arial"/>
        </a:defRPr>
      </a:lvl3pPr>
      <a:lvl4pPr algn="ctr">
        <a:defRPr sz="1400">
          <a:latin typeface="Arial"/>
          <a:ea typeface="Arial"/>
          <a:cs typeface="Arial"/>
          <a:sym typeface="Arial"/>
        </a:defRPr>
      </a:lvl4pPr>
      <a:lvl5pPr algn="ctr">
        <a:defRPr sz="1400">
          <a:latin typeface="Arial"/>
          <a:ea typeface="Arial"/>
          <a:cs typeface="Arial"/>
          <a:sym typeface="Arial"/>
        </a:defRPr>
      </a:lvl5pPr>
      <a:lvl6pPr algn="ctr">
        <a:defRPr sz="1400">
          <a:latin typeface="Arial"/>
          <a:ea typeface="Arial"/>
          <a:cs typeface="Arial"/>
          <a:sym typeface="Arial"/>
        </a:defRPr>
      </a:lvl6pPr>
      <a:lvl7pPr algn="ctr">
        <a:defRPr sz="1400">
          <a:latin typeface="Arial"/>
          <a:ea typeface="Arial"/>
          <a:cs typeface="Arial"/>
          <a:sym typeface="Arial"/>
        </a:defRPr>
      </a:lvl7pPr>
      <a:lvl8pPr algn="ctr">
        <a:defRPr sz="1400">
          <a:latin typeface="Arial"/>
          <a:ea typeface="Arial"/>
          <a:cs typeface="Arial"/>
          <a:sym typeface="Arial"/>
        </a:defRPr>
      </a:lvl8pPr>
      <a:lvl9pPr algn="ctr">
        <a:defRPr sz="1400">
          <a:latin typeface="Arial"/>
          <a:ea typeface="Arial"/>
          <a:cs typeface="Arial"/>
          <a:sym typeface="Arial"/>
        </a:defRPr>
      </a:lvl9pPr>
    </p:titleStyle>
    <p:bodyStyle>
      <a:lvl1pPr marL="342900" indent="-139700">
        <a:spcBef>
          <a:spcPts val="600"/>
        </a:spcBef>
        <a:buClr>
          <a:srgbClr val="000000"/>
        </a:buClr>
        <a:buSzPct val="100000"/>
        <a:buFont typeface="Trebuchet MS"/>
        <a:buChar char="•"/>
        <a:defRPr sz="1400">
          <a:latin typeface="Arial"/>
          <a:ea typeface="Arial"/>
          <a:cs typeface="Arial"/>
          <a:sym typeface="Arial"/>
        </a:defRPr>
      </a:lvl1pPr>
      <a:lvl2pPr marL="742950" indent="-107950">
        <a:spcBef>
          <a:spcPts val="600"/>
        </a:spcBef>
        <a:buClr>
          <a:srgbClr val="000000"/>
        </a:buClr>
        <a:buSzPct val="100000"/>
        <a:buFont typeface="Trebuchet MS"/>
        <a:buChar char="–"/>
        <a:defRPr sz="1400">
          <a:latin typeface="Arial"/>
          <a:ea typeface="Arial"/>
          <a:cs typeface="Arial"/>
          <a:sym typeface="Arial"/>
        </a:defRPr>
      </a:lvl2pPr>
      <a:lvl3pPr marL="1143000" indent="-76200">
        <a:spcBef>
          <a:spcPts val="600"/>
        </a:spcBef>
        <a:buClr>
          <a:srgbClr val="000000"/>
        </a:buClr>
        <a:buSzPct val="100000"/>
        <a:buFont typeface="Trebuchet MS"/>
        <a:buChar char="•"/>
        <a:defRPr sz="1400">
          <a:latin typeface="Arial"/>
          <a:ea typeface="Arial"/>
          <a:cs typeface="Arial"/>
          <a:sym typeface="Arial"/>
        </a:defRPr>
      </a:lvl3pPr>
      <a:lvl4pPr marL="1600200" indent="-101600">
        <a:spcBef>
          <a:spcPts val="600"/>
        </a:spcBef>
        <a:buClr>
          <a:srgbClr val="000000"/>
        </a:buClr>
        <a:buSzPct val="100000"/>
        <a:buFont typeface="Trebuchet MS"/>
        <a:buChar char="–"/>
        <a:defRPr sz="1400">
          <a:latin typeface="Arial"/>
          <a:ea typeface="Arial"/>
          <a:cs typeface="Arial"/>
          <a:sym typeface="Arial"/>
        </a:defRPr>
      </a:lvl4pPr>
      <a:lvl5pPr marL="2057400" indent="-101600">
        <a:spcBef>
          <a:spcPts val="600"/>
        </a:spcBef>
        <a:buClr>
          <a:srgbClr val="000000"/>
        </a:buClr>
        <a:buSzPct val="100000"/>
        <a:buFont typeface="Trebuchet MS"/>
        <a:buChar char="»"/>
        <a:defRPr sz="1400">
          <a:latin typeface="Arial"/>
          <a:ea typeface="Arial"/>
          <a:cs typeface="Arial"/>
          <a:sym typeface="Arial"/>
        </a:defRPr>
      </a:lvl5pPr>
      <a:lvl6pPr marL="2514600" indent="-101600">
        <a:spcBef>
          <a:spcPts val="600"/>
        </a:spcBef>
        <a:buClr>
          <a:srgbClr val="000000"/>
        </a:buClr>
        <a:buSzPct val="100000"/>
        <a:buFont typeface="Trebuchet MS"/>
        <a:buChar char="•"/>
        <a:defRPr sz="1400">
          <a:latin typeface="Arial"/>
          <a:ea typeface="Arial"/>
          <a:cs typeface="Arial"/>
          <a:sym typeface="Arial"/>
        </a:defRPr>
      </a:lvl6pPr>
      <a:lvl7pPr marL="2971800" indent="-101600">
        <a:spcBef>
          <a:spcPts val="600"/>
        </a:spcBef>
        <a:buClr>
          <a:srgbClr val="000000"/>
        </a:buClr>
        <a:buSzPct val="100000"/>
        <a:buFont typeface="Trebuchet MS"/>
        <a:buChar char="•"/>
        <a:defRPr sz="1400">
          <a:latin typeface="Arial"/>
          <a:ea typeface="Arial"/>
          <a:cs typeface="Arial"/>
          <a:sym typeface="Arial"/>
        </a:defRPr>
      </a:lvl7pPr>
      <a:lvl8pPr marL="3429000" indent="-101600">
        <a:spcBef>
          <a:spcPts val="600"/>
        </a:spcBef>
        <a:buClr>
          <a:srgbClr val="000000"/>
        </a:buClr>
        <a:buSzPct val="100000"/>
        <a:buFont typeface="Trebuchet MS"/>
        <a:buChar char="•"/>
        <a:defRPr sz="1400">
          <a:latin typeface="Arial"/>
          <a:ea typeface="Arial"/>
          <a:cs typeface="Arial"/>
          <a:sym typeface="Arial"/>
        </a:defRPr>
      </a:lvl8pPr>
      <a:lvl9pPr marL="3886200" indent="-101600">
        <a:spcBef>
          <a:spcPts val="600"/>
        </a:spcBef>
        <a:buClr>
          <a:srgbClr val="000000"/>
        </a:buClr>
        <a:buSzPct val="100000"/>
        <a:buFont typeface="Trebuchet MS"/>
        <a:buChar char="•"/>
        <a:defRPr sz="1400">
          <a:latin typeface="Arial"/>
          <a:ea typeface="Arial"/>
          <a:cs typeface="Arial"/>
          <a:sym typeface="Arial"/>
        </a:defRPr>
      </a:lvl9pPr>
    </p:bodyStyle>
    <p:otherStyle>
      <a:lvl1pPr>
        <a:defRPr sz="1400">
          <a:solidFill>
            <a:schemeClr val="tx1"/>
          </a:solidFill>
          <a:latin typeface="+mn-lt"/>
          <a:ea typeface="+mn-ea"/>
          <a:cs typeface="+mn-cs"/>
          <a:sym typeface="Arial"/>
        </a:defRPr>
      </a:lvl1pPr>
      <a:lvl2pPr>
        <a:defRPr sz="1400">
          <a:solidFill>
            <a:schemeClr val="tx1"/>
          </a:solidFill>
          <a:latin typeface="+mn-lt"/>
          <a:ea typeface="+mn-ea"/>
          <a:cs typeface="+mn-cs"/>
          <a:sym typeface="Arial"/>
        </a:defRPr>
      </a:lvl2pPr>
      <a:lvl3pPr>
        <a:defRPr sz="1400">
          <a:solidFill>
            <a:schemeClr val="tx1"/>
          </a:solidFill>
          <a:latin typeface="+mn-lt"/>
          <a:ea typeface="+mn-ea"/>
          <a:cs typeface="+mn-cs"/>
          <a:sym typeface="Arial"/>
        </a:defRPr>
      </a:lvl3pPr>
      <a:lvl4pPr>
        <a:defRPr sz="1400">
          <a:solidFill>
            <a:schemeClr val="tx1"/>
          </a:solidFill>
          <a:latin typeface="+mn-lt"/>
          <a:ea typeface="+mn-ea"/>
          <a:cs typeface="+mn-cs"/>
          <a:sym typeface="Arial"/>
        </a:defRPr>
      </a:lvl4pPr>
      <a:lvl5pPr>
        <a:defRPr sz="1400">
          <a:solidFill>
            <a:schemeClr val="tx1"/>
          </a:solidFill>
          <a:latin typeface="+mn-lt"/>
          <a:ea typeface="+mn-ea"/>
          <a:cs typeface="+mn-cs"/>
          <a:sym typeface="Arial"/>
        </a:defRPr>
      </a:lvl5pPr>
      <a:lvl6pPr>
        <a:defRPr sz="1400">
          <a:solidFill>
            <a:schemeClr val="tx1"/>
          </a:solidFill>
          <a:latin typeface="+mn-lt"/>
          <a:ea typeface="+mn-ea"/>
          <a:cs typeface="+mn-cs"/>
          <a:sym typeface="Arial"/>
        </a:defRPr>
      </a:lvl6pPr>
      <a:lvl7pPr>
        <a:defRPr sz="1400">
          <a:solidFill>
            <a:schemeClr val="tx1"/>
          </a:solidFill>
          <a:latin typeface="+mn-lt"/>
          <a:ea typeface="+mn-ea"/>
          <a:cs typeface="+mn-cs"/>
          <a:sym typeface="Arial"/>
        </a:defRPr>
      </a:lvl7pPr>
      <a:lvl8pPr>
        <a:defRPr sz="1400">
          <a:solidFill>
            <a:schemeClr val="tx1"/>
          </a:solidFill>
          <a:latin typeface="+mn-lt"/>
          <a:ea typeface="+mn-ea"/>
          <a:cs typeface="+mn-cs"/>
          <a:sym typeface="Arial"/>
        </a:defRPr>
      </a:lvl8pPr>
      <a:lvl9pP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ti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tif"/><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www.fungerandemedier.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www.w3.org/TR/WCAG2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p:nvPr/>
        </p:nvSpPr>
        <p:spPr>
          <a:xfrm>
            <a:off x="2386650" y="2571245"/>
            <a:ext cx="4370700" cy="101693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defRPr sz="6500">
                <a:latin typeface="Arial Bold"/>
                <a:ea typeface="Arial Bold"/>
                <a:cs typeface="Arial Bold"/>
                <a:sym typeface="Arial Bold"/>
              </a:defRPr>
            </a:lvl1pPr>
          </a:lstStyle>
          <a:p>
            <a:pPr lvl="0">
              <a:defRPr sz="1800"/>
            </a:pPr>
            <a:r>
              <a:rPr sz="6500" dirty="0"/>
              <a:t>Begripsam</a:t>
            </a:r>
          </a:p>
        </p:txBody>
      </p:sp>
      <p:sp>
        <p:nvSpPr>
          <p:cNvPr id="96" name="Shape 96"/>
          <p:cNvSpPr/>
          <p:nvPr/>
        </p:nvSpPr>
        <p:spPr>
          <a:xfrm>
            <a:off x="1936100" y="6569175"/>
            <a:ext cx="5271798" cy="28882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lgn="ctr">
              <a:defRPr sz="1800"/>
            </a:pPr>
            <a:r>
              <a:rPr sz="1400">
                <a:solidFill>
                  <a:srgbClr val="FFFFFF"/>
                </a:solidFill>
                <a:latin typeface="Arial"/>
                <a:ea typeface="Arial"/>
                <a:cs typeface="Arial"/>
                <a:sym typeface="Arial"/>
              </a:rPr>
              <a:t>UD2014 </a:t>
            </a:r>
            <a:r>
              <a:rPr sz="1400">
                <a:solidFill>
                  <a:srgbClr val="FFFFFF"/>
                </a:solidFill>
                <a:latin typeface="Arial Bold"/>
                <a:ea typeface="Arial Bold"/>
                <a:cs typeface="Arial Bold"/>
                <a:sym typeface="Arial Bold"/>
              </a:rPr>
              <a:t>The web and cognitive disabilities  18th of June 2014</a:t>
            </a:r>
          </a:p>
        </p:txBody>
      </p:sp>
      <p:pic>
        <p:nvPicPr>
          <p:cNvPr id="97" name="image3.png" descr="Begripsam_04_mask.png"/>
          <p:cNvPicPr/>
          <p:nvPr/>
        </p:nvPicPr>
        <p:blipFill>
          <a:blip r:embed="rId3">
            <a:extLst/>
          </a:blip>
          <a:stretch>
            <a:fillRect/>
          </a:stretch>
        </p:blipFill>
        <p:spPr>
          <a:xfrm>
            <a:off x="4983" y="4899419"/>
            <a:ext cx="9388034" cy="1990311"/>
          </a:xfrm>
          <a:prstGeom prst="rect">
            <a:avLst/>
          </a:prstGeom>
          <a:ln w="12700">
            <a:miter lim="400000"/>
          </a:ln>
        </p:spPr>
      </p:pic>
      <p:sp>
        <p:nvSpPr>
          <p:cNvPr id="99" name="Shape 99"/>
          <p:cNvSpPr/>
          <p:nvPr/>
        </p:nvSpPr>
        <p:spPr>
          <a:xfrm>
            <a:off x="2513082" y="3790793"/>
            <a:ext cx="4117835" cy="64631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lgn="ctr">
              <a:lnSpc>
                <a:spcPct val="90000"/>
              </a:lnSpc>
              <a:defRPr sz="1800"/>
            </a:pPr>
            <a:r>
              <a:rPr sz="3600">
                <a:latin typeface="Arial Bold"/>
                <a:ea typeface="Arial Bold"/>
                <a:cs typeface="Arial Bold"/>
                <a:sym typeface="Arial Bold"/>
              </a:rPr>
              <a:t>”</a:t>
            </a:r>
            <a:r>
              <a:rPr sz="4000">
                <a:latin typeface="Arial Bold"/>
                <a:ea typeface="Arial Bold"/>
                <a:cs typeface="Arial Bold"/>
                <a:sym typeface="Arial Bold"/>
              </a:rPr>
              <a:t>Understandish</a:t>
            </a:r>
            <a:r>
              <a:rPr sz="3600">
                <a:latin typeface="Arial Bold"/>
                <a:ea typeface="Arial Bold"/>
                <a:cs typeface="Arial Bold"/>
                <a:sym typeface="Arial Bold"/>
              </a:rPr>
              <a:t>”</a:t>
            </a:r>
          </a:p>
        </p:txBody>
      </p:sp>
      <p:pic>
        <p:nvPicPr>
          <p:cNvPr id="7" name="Kognitionssymbol.tif"/>
          <p:cNvPicPr/>
          <p:nvPr/>
        </p:nvPicPr>
        <p:blipFill>
          <a:blip r:embed="rId4">
            <a:extLst/>
          </a:blip>
          <a:stretch>
            <a:fillRect/>
          </a:stretch>
        </p:blipFill>
        <p:spPr>
          <a:xfrm>
            <a:off x="3562350" y="506115"/>
            <a:ext cx="2019300" cy="20193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image29.png"/>
          <p:cNvPicPr/>
          <p:nvPr/>
        </p:nvPicPr>
        <p:blipFill>
          <a:blip r:embed="rId3">
            <a:extLst/>
          </a:blip>
          <a:stretch>
            <a:fillRect/>
          </a:stretch>
        </p:blipFill>
        <p:spPr>
          <a:xfrm>
            <a:off x="628648" y="707886"/>
            <a:ext cx="4023562" cy="5375494"/>
          </a:xfrm>
          <a:prstGeom prst="rect">
            <a:avLst/>
          </a:prstGeom>
          <a:ln w="12700">
            <a:miter lim="400000"/>
          </a:ln>
        </p:spPr>
      </p:pic>
      <p:sp>
        <p:nvSpPr>
          <p:cNvPr id="225" name="Shape 225"/>
          <p:cNvSpPr/>
          <p:nvPr/>
        </p:nvSpPr>
        <p:spPr>
          <a:xfrm>
            <a:off x="5001978" y="1035815"/>
            <a:ext cx="3882190" cy="243839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nSpc>
                <a:spcPct val="80000"/>
              </a:lnSpc>
              <a:defRPr sz="1800"/>
            </a:pPr>
            <a:r>
              <a:rPr sz="2400">
                <a:latin typeface="Calibri"/>
                <a:ea typeface="Calibri"/>
                <a:cs typeface="Calibri"/>
                <a:sym typeface="Calibri"/>
              </a:rPr>
              <a:t>IKEA use illustrations and films to help the user. If you are lucky the result will be a complete piece of furniture…</a:t>
            </a:r>
            <a:endParaRPr>
              <a:latin typeface="Arial"/>
              <a:ea typeface="Arial"/>
              <a:cs typeface="Arial"/>
              <a:sym typeface="Arial"/>
            </a:endParaRPr>
          </a:p>
          <a:p>
            <a:pPr lvl="0">
              <a:lnSpc>
                <a:spcPct val="80000"/>
              </a:lnSpc>
              <a:defRPr sz="1800"/>
            </a:pPr>
            <a:endParaRPr sz="2400">
              <a:latin typeface="Calibri"/>
              <a:ea typeface="Calibri"/>
              <a:cs typeface="Calibri"/>
              <a:sym typeface="Calibri"/>
            </a:endParaRPr>
          </a:p>
          <a:p>
            <a:pPr lvl="0">
              <a:lnSpc>
                <a:spcPct val="80000"/>
              </a:lnSpc>
              <a:defRPr sz="1800"/>
            </a:pPr>
            <a:r>
              <a:rPr sz="2400">
                <a:latin typeface="Calibri"/>
                <a:ea typeface="Calibri"/>
                <a:cs typeface="Calibri"/>
                <a:sym typeface="Calibri"/>
              </a:rPr>
              <a:t>But would it be easier to follow a text instruction?</a:t>
            </a:r>
          </a:p>
        </p:txBody>
      </p:sp>
      <p:pic>
        <p:nvPicPr>
          <p:cNvPr id="226" name="image30.png"/>
          <p:cNvPicPr/>
          <p:nvPr/>
        </p:nvPicPr>
        <p:blipFill>
          <a:blip r:embed="rId4">
            <a:extLst/>
          </a:blip>
          <a:stretch>
            <a:fillRect/>
          </a:stretch>
        </p:blipFill>
        <p:spPr>
          <a:xfrm>
            <a:off x="4951526" y="3613355"/>
            <a:ext cx="3890746" cy="2470202"/>
          </a:xfrm>
          <a:prstGeom prst="rect">
            <a:avLst/>
          </a:prstGeom>
          <a:ln w="12700">
            <a:miter lim="400000"/>
          </a:ln>
        </p:spPr>
      </p:pic>
      <p:sp>
        <p:nvSpPr>
          <p:cNvPr id="228" name="Shape 228"/>
          <p:cNvSpPr/>
          <p:nvPr/>
        </p:nvSpPr>
        <p:spPr>
          <a:xfrm>
            <a:off x="0" y="-1"/>
            <a:ext cx="9144000" cy="64632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4000">
                <a:latin typeface="Arial Bold"/>
                <a:ea typeface="Arial Bold"/>
                <a:cs typeface="Arial Bold"/>
                <a:sym typeface="Arial Bold"/>
              </a:defRPr>
            </a:lvl1pPr>
          </a:lstStyle>
          <a:p>
            <a:pPr lvl="0">
              <a:defRPr sz="1800"/>
            </a:pPr>
            <a:r>
              <a:rPr sz="4000"/>
              <a:t>IKEA</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3" name="Group 383"/>
          <p:cNvGrpSpPr/>
          <p:nvPr/>
        </p:nvGrpSpPr>
        <p:grpSpPr>
          <a:xfrm>
            <a:off x="-4" y="1508786"/>
            <a:ext cx="7872205" cy="6336706"/>
            <a:chOff x="-1" y="0"/>
            <a:chExt cx="7872203" cy="6336705"/>
          </a:xfrm>
        </p:grpSpPr>
        <p:sp>
          <p:nvSpPr>
            <p:cNvPr id="381" name="Shape 381"/>
            <p:cNvSpPr/>
            <p:nvPr/>
          </p:nvSpPr>
          <p:spPr>
            <a:xfrm>
              <a:off x="0" y="0"/>
              <a:ext cx="7872203" cy="6336706"/>
            </a:xfrm>
            <a:prstGeom prst="rightArrow">
              <a:avLst>
                <a:gd name="adj1" fmla="val 100000"/>
                <a:gd name="adj2" fmla="val 31591"/>
              </a:avLst>
            </a:prstGeom>
            <a:solidFill>
              <a:srgbClr val="808080"/>
            </a:solidFill>
            <a:ln w="12700" cap="flat">
              <a:noFill/>
              <a:miter lim="400000"/>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382" name="Shape 382"/>
            <p:cNvSpPr/>
            <p:nvPr/>
          </p:nvSpPr>
          <p:spPr>
            <a:xfrm>
              <a:off x="-2" y="3079452"/>
              <a:ext cx="5870378" cy="177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latin typeface="ＭＳ ゴシック"/>
                  <a:ea typeface="ＭＳ ゴシック"/>
                  <a:cs typeface="ＭＳ ゴシック"/>
                  <a:sym typeface="ＭＳ ゴシック"/>
                </a:defRPr>
              </a:lvl1pPr>
            </a:lstStyle>
            <a:p>
              <a:pPr lvl="0">
                <a:defRPr sz="1800">
                  <a:solidFill>
                    <a:srgbClr val="000000"/>
                  </a:solidFill>
                </a:defRPr>
              </a:pPr>
              <a:r>
                <a:rPr sz="1400">
                  <a:solidFill>
                    <a:srgbClr val="FFFFFF"/>
                  </a:solidFill>
                </a:rPr>
                <a:t>♪</a:t>
              </a:r>
            </a:p>
          </p:txBody>
        </p:sp>
      </p:grpSp>
      <p:sp>
        <p:nvSpPr>
          <p:cNvPr id="384" name="Shape 384"/>
          <p:cNvSpPr/>
          <p:nvPr/>
        </p:nvSpPr>
        <p:spPr>
          <a:xfrm>
            <a:off x="-36513" y="1508786"/>
            <a:ext cx="4271803" cy="6336706"/>
          </a:xfrm>
          <a:prstGeom prst="rightArrow">
            <a:avLst>
              <a:gd name="adj1" fmla="val 100000"/>
              <a:gd name="adj2" fmla="val 31591"/>
            </a:avLst>
          </a:prstGeom>
          <a:solidFill>
            <a:srgbClr val="D9D9D9"/>
          </a:solidFill>
          <a:ln w="12700">
            <a:miter lim="400000"/>
          </a:ln>
        </p:spPr>
        <p:txBody>
          <a:bodyPr lIns="0" tIns="0" rIns="0" bIns="0" anchor="ctr"/>
          <a:lstStyle/>
          <a:p>
            <a:pPr lvl="0" algn="ctr">
              <a:defRPr>
                <a:latin typeface="Arial"/>
                <a:ea typeface="Arial"/>
                <a:cs typeface="Arial"/>
                <a:sym typeface="Arial"/>
              </a:defRPr>
            </a:pPr>
            <a:endParaRPr/>
          </a:p>
        </p:txBody>
      </p:sp>
      <p:grpSp>
        <p:nvGrpSpPr>
          <p:cNvPr id="389" name="Group 389"/>
          <p:cNvGrpSpPr/>
          <p:nvPr/>
        </p:nvGrpSpPr>
        <p:grpSpPr>
          <a:xfrm>
            <a:off x="-108522" y="4677138"/>
            <a:ext cx="9252525" cy="1728194"/>
            <a:chOff x="0" y="0"/>
            <a:chExt cx="9252523" cy="1728193"/>
          </a:xfrm>
        </p:grpSpPr>
        <p:sp>
          <p:nvSpPr>
            <p:cNvPr id="385" name="Shape 385"/>
            <p:cNvSpPr/>
            <p:nvPr/>
          </p:nvSpPr>
          <p:spPr>
            <a:xfrm>
              <a:off x="-1" y="1728193"/>
              <a:ext cx="9252525" cy="1"/>
            </a:xfrm>
            <a:prstGeom prst="line">
              <a:avLst/>
            </a:prstGeom>
            <a:noFill/>
            <a:ln w="25400" cap="flat">
              <a:solidFill>
                <a:srgbClr val="000000">
                  <a:alpha val="27000"/>
                </a:srgbClr>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386" name="Shape 386"/>
            <p:cNvSpPr/>
            <p:nvPr/>
          </p:nvSpPr>
          <p:spPr>
            <a:xfrm>
              <a:off x="-1" y="1152129"/>
              <a:ext cx="9252525" cy="1"/>
            </a:xfrm>
            <a:prstGeom prst="line">
              <a:avLst/>
            </a:prstGeom>
            <a:noFill/>
            <a:ln w="25400" cap="flat">
              <a:solidFill>
                <a:srgbClr val="000000">
                  <a:alpha val="27000"/>
                </a:srgbClr>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387" name="Shape 387"/>
            <p:cNvSpPr/>
            <p:nvPr/>
          </p:nvSpPr>
          <p:spPr>
            <a:xfrm>
              <a:off x="-1" y="576065"/>
              <a:ext cx="9252525" cy="1"/>
            </a:xfrm>
            <a:prstGeom prst="line">
              <a:avLst/>
            </a:prstGeom>
            <a:noFill/>
            <a:ln w="25400" cap="flat">
              <a:solidFill>
                <a:srgbClr val="000000">
                  <a:alpha val="27000"/>
                </a:srgbClr>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388" name="Shape 388"/>
            <p:cNvSpPr/>
            <p:nvPr/>
          </p:nvSpPr>
          <p:spPr>
            <a:xfrm>
              <a:off x="-1" y="0"/>
              <a:ext cx="9252525" cy="1"/>
            </a:xfrm>
            <a:prstGeom prst="line">
              <a:avLst/>
            </a:prstGeom>
            <a:noFill/>
            <a:ln w="25400" cap="flat">
              <a:solidFill>
                <a:srgbClr val="000000">
                  <a:alpha val="27000"/>
                </a:srgbClr>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390" name="Shape 390"/>
          <p:cNvSpPr/>
          <p:nvPr/>
        </p:nvSpPr>
        <p:spPr>
          <a:xfrm>
            <a:off x="7387573" y="2468891"/>
            <a:ext cx="1648924" cy="828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400" b="1">
                <a:latin typeface="Century Gothic"/>
                <a:ea typeface="Century Gothic"/>
                <a:cs typeface="Century Gothic"/>
                <a:sym typeface="Century Gothic"/>
              </a:defRPr>
            </a:lvl1pPr>
          </a:lstStyle>
          <a:p>
            <a:pPr lvl="0">
              <a:defRPr sz="1800" b="0"/>
            </a:pPr>
            <a:r>
              <a:rPr sz="2400" b="1"/>
              <a:t>Universal design</a:t>
            </a:r>
          </a:p>
        </p:txBody>
      </p:sp>
      <p:grpSp>
        <p:nvGrpSpPr>
          <p:cNvPr id="393" name="Group 393"/>
          <p:cNvGrpSpPr/>
          <p:nvPr/>
        </p:nvGrpSpPr>
        <p:grpSpPr>
          <a:xfrm>
            <a:off x="4644008" y="3140967"/>
            <a:ext cx="2088234" cy="1344152"/>
            <a:chOff x="0" y="0"/>
            <a:chExt cx="2088233" cy="1344150"/>
          </a:xfrm>
        </p:grpSpPr>
        <p:sp>
          <p:nvSpPr>
            <p:cNvPr id="391" name="Shape 391"/>
            <p:cNvSpPr/>
            <p:nvPr/>
          </p:nvSpPr>
          <p:spPr>
            <a:xfrm>
              <a:off x="0" y="0"/>
              <a:ext cx="2088234" cy="1344152"/>
            </a:xfrm>
            <a:prstGeom prst="roundRect">
              <a:avLst>
                <a:gd name="adj" fmla="val 16667"/>
              </a:avLst>
            </a:prstGeom>
            <a:solidFill>
              <a:srgbClr val="FFFF00"/>
            </a:solidFill>
            <a:ln w="12700" cap="flat">
              <a:noFill/>
              <a:miter lim="400000"/>
            </a:ln>
            <a:effectLst/>
          </p:spPr>
          <p:txBody>
            <a:bodyPr wrap="square" lIns="0" tIns="0" rIns="0" bIns="0" numCol="1" anchor="ctr">
              <a:noAutofit/>
            </a:bodyPr>
            <a:lstStyle/>
            <a:p>
              <a:pPr lvl="0" algn="ctr">
                <a:defRPr sz="1600">
                  <a:latin typeface="Arial Bold"/>
                  <a:ea typeface="Arial Bold"/>
                  <a:cs typeface="Arial Bold"/>
                  <a:sym typeface="Arial Bold"/>
                </a:defRPr>
              </a:pPr>
              <a:endParaRPr/>
            </a:p>
          </p:txBody>
        </p:sp>
        <p:sp>
          <p:nvSpPr>
            <p:cNvPr id="392" name="Shape 392"/>
            <p:cNvSpPr/>
            <p:nvPr/>
          </p:nvSpPr>
          <p:spPr>
            <a:xfrm>
              <a:off x="65614" y="129298"/>
              <a:ext cx="1957005" cy="10855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spcBef>
                  <a:spcPts val="600"/>
                </a:spcBef>
                <a:defRPr sz="1800"/>
              </a:pPr>
              <a:r>
                <a:rPr sz="2800">
                  <a:latin typeface="Arial Bold"/>
                  <a:ea typeface="Arial Bold"/>
                  <a:cs typeface="Arial Bold"/>
                  <a:sym typeface="Arial Bold"/>
                </a:rPr>
                <a:t>Rules</a:t>
              </a:r>
              <a:endParaRPr sz="2800">
                <a:solidFill>
                  <a:srgbClr val="FFFFFF"/>
                </a:solidFill>
                <a:latin typeface="Arial Bold"/>
                <a:ea typeface="Arial Bold"/>
                <a:cs typeface="Arial Bold"/>
                <a:sym typeface="Arial Bold"/>
              </a:endParaRPr>
            </a:p>
            <a:p>
              <a:pPr lvl="0" algn="ctr">
                <a:defRPr sz="1800"/>
              </a:pPr>
              <a:r>
                <a:rPr sz="1600">
                  <a:latin typeface="Arial Bold"/>
                  <a:ea typeface="Arial Bold"/>
                  <a:cs typeface="Arial Bold"/>
                  <a:sym typeface="Arial Bold"/>
                </a:rPr>
                <a:t>Create new rules</a:t>
              </a:r>
              <a:endParaRPr sz="1600">
                <a:solidFill>
                  <a:srgbClr val="FFFFFF"/>
                </a:solidFill>
                <a:latin typeface="Arial Bold"/>
                <a:ea typeface="Arial Bold"/>
                <a:cs typeface="Arial Bold"/>
                <a:sym typeface="Arial Bold"/>
              </a:endParaRPr>
            </a:p>
            <a:p>
              <a:pPr lvl="0" algn="ctr">
                <a:defRPr sz="1800"/>
              </a:pPr>
              <a:r>
                <a:rPr sz="1600">
                  <a:latin typeface="Arial Bold"/>
                  <a:ea typeface="Arial Bold"/>
                  <a:cs typeface="Arial Bold"/>
                  <a:sym typeface="Arial Bold"/>
                </a:rPr>
                <a:t>Change existing rules  </a:t>
              </a:r>
            </a:p>
          </p:txBody>
        </p:sp>
      </p:grpSp>
      <p:pic>
        <p:nvPicPr>
          <p:cNvPr id="394" name="image49.png"/>
          <p:cNvPicPr/>
          <p:nvPr/>
        </p:nvPicPr>
        <p:blipFill>
          <a:blip r:embed="rId3">
            <a:extLst/>
          </a:blip>
          <a:stretch>
            <a:fillRect/>
          </a:stretch>
        </p:blipFill>
        <p:spPr>
          <a:xfrm>
            <a:off x="3923927" y="2432697"/>
            <a:ext cx="576066" cy="368529"/>
          </a:xfrm>
          <a:prstGeom prst="rect">
            <a:avLst/>
          </a:prstGeom>
          <a:ln w="12700">
            <a:miter lim="400000"/>
          </a:ln>
        </p:spPr>
      </p:pic>
      <p:pic>
        <p:nvPicPr>
          <p:cNvPr id="395" name="image50.png"/>
          <p:cNvPicPr/>
          <p:nvPr/>
        </p:nvPicPr>
        <p:blipFill>
          <a:blip r:embed="rId4">
            <a:extLst/>
          </a:blip>
          <a:stretch>
            <a:fillRect/>
          </a:stretch>
        </p:blipFill>
        <p:spPr>
          <a:xfrm>
            <a:off x="4655196" y="2432696"/>
            <a:ext cx="276847" cy="338927"/>
          </a:xfrm>
          <a:prstGeom prst="rect">
            <a:avLst/>
          </a:prstGeom>
          <a:ln w="12700">
            <a:miter lim="400000"/>
          </a:ln>
        </p:spPr>
      </p:pic>
      <p:grpSp>
        <p:nvGrpSpPr>
          <p:cNvPr id="398" name="Group 398"/>
          <p:cNvGrpSpPr/>
          <p:nvPr/>
        </p:nvGrpSpPr>
        <p:grpSpPr>
          <a:xfrm>
            <a:off x="3635895" y="1796819"/>
            <a:ext cx="2448275" cy="1152130"/>
            <a:chOff x="0" y="0"/>
            <a:chExt cx="2448274" cy="1152129"/>
          </a:xfrm>
        </p:grpSpPr>
        <p:sp>
          <p:nvSpPr>
            <p:cNvPr id="396" name="Shape 396"/>
            <p:cNvSpPr/>
            <p:nvPr/>
          </p:nvSpPr>
          <p:spPr>
            <a:xfrm>
              <a:off x="0" y="0"/>
              <a:ext cx="2448275" cy="1152130"/>
            </a:xfrm>
            <a:prstGeom prst="roundRect">
              <a:avLst>
                <a:gd name="adj" fmla="val 16667"/>
              </a:avLst>
            </a:prstGeom>
            <a:solidFill>
              <a:srgbClr val="F2F2F2"/>
            </a:solidFill>
            <a:ln w="12700" cap="flat">
              <a:noFill/>
              <a:miter lim="400000"/>
            </a:ln>
            <a:effectLst/>
          </p:spPr>
          <p:txBody>
            <a:bodyPr wrap="square" lIns="0" tIns="0" rIns="0" bIns="0" numCol="1" anchor="ctr">
              <a:noAutofit/>
            </a:bodyPr>
            <a:lstStyle/>
            <a:p>
              <a:pPr lvl="0" algn="ctr">
                <a:defRPr>
                  <a:latin typeface="Arial Bold"/>
                  <a:ea typeface="Arial Bold"/>
                  <a:cs typeface="Arial Bold"/>
                  <a:sym typeface="Arial Bold"/>
                </a:defRPr>
              </a:pPr>
              <a:endParaRPr/>
            </a:p>
          </p:txBody>
        </p:sp>
        <p:sp>
          <p:nvSpPr>
            <p:cNvPr id="397" name="Shape 397"/>
            <p:cNvSpPr/>
            <p:nvPr/>
          </p:nvSpPr>
          <p:spPr>
            <a:xfrm>
              <a:off x="56241" y="269879"/>
              <a:ext cx="2335792" cy="3947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800">
                  <a:latin typeface="Arial Bold"/>
                  <a:ea typeface="Arial Bold"/>
                  <a:cs typeface="Arial Bold"/>
                  <a:sym typeface="Arial Bold"/>
                </a:defRPr>
              </a:lvl1pPr>
            </a:lstStyle>
            <a:p>
              <a:pPr lvl="0">
                <a:defRPr sz="1800"/>
              </a:pPr>
              <a:r>
                <a:rPr sz="2800"/>
                <a:t>Web sites</a:t>
              </a:r>
            </a:p>
          </p:txBody>
        </p:sp>
      </p:grpSp>
      <p:pic>
        <p:nvPicPr>
          <p:cNvPr id="399" name="image49.png"/>
          <p:cNvPicPr/>
          <p:nvPr/>
        </p:nvPicPr>
        <p:blipFill>
          <a:blip r:embed="rId3">
            <a:extLst/>
          </a:blip>
          <a:stretch>
            <a:fillRect/>
          </a:stretch>
        </p:blipFill>
        <p:spPr>
          <a:xfrm>
            <a:off x="4319970" y="2580420"/>
            <a:ext cx="576066" cy="368529"/>
          </a:xfrm>
          <a:prstGeom prst="rect">
            <a:avLst/>
          </a:prstGeom>
          <a:ln w="12700">
            <a:miter lim="400000"/>
          </a:ln>
        </p:spPr>
      </p:pic>
      <p:pic>
        <p:nvPicPr>
          <p:cNvPr id="400" name="image50.png"/>
          <p:cNvPicPr/>
          <p:nvPr/>
        </p:nvPicPr>
        <p:blipFill>
          <a:blip r:embed="rId4">
            <a:extLst/>
          </a:blip>
          <a:stretch>
            <a:fillRect/>
          </a:stretch>
        </p:blipFill>
        <p:spPr>
          <a:xfrm>
            <a:off x="5051240" y="2543992"/>
            <a:ext cx="276847" cy="338927"/>
          </a:xfrm>
          <a:prstGeom prst="rect">
            <a:avLst/>
          </a:prstGeom>
          <a:ln w="12700">
            <a:miter lim="400000"/>
          </a:ln>
        </p:spPr>
      </p:pic>
      <p:grpSp>
        <p:nvGrpSpPr>
          <p:cNvPr id="403" name="Group 403"/>
          <p:cNvGrpSpPr/>
          <p:nvPr/>
        </p:nvGrpSpPr>
        <p:grpSpPr>
          <a:xfrm>
            <a:off x="323527" y="2756924"/>
            <a:ext cx="2160243" cy="1632184"/>
            <a:chOff x="0" y="0"/>
            <a:chExt cx="2160242" cy="1632182"/>
          </a:xfrm>
        </p:grpSpPr>
        <p:sp>
          <p:nvSpPr>
            <p:cNvPr id="401" name="Shape 401"/>
            <p:cNvSpPr/>
            <p:nvPr/>
          </p:nvSpPr>
          <p:spPr>
            <a:xfrm>
              <a:off x="0" y="0"/>
              <a:ext cx="2160243" cy="1632183"/>
            </a:xfrm>
            <a:prstGeom prst="roundRect">
              <a:avLst>
                <a:gd name="adj" fmla="val 16667"/>
              </a:avLst>
            </a:prstGeom>
            <a:solidFill>
              <a:srgbClr val="9BBB59"/>
            </a:solidFill>
            <a:ln w="12700" cap="flat">
              <a:noFill/>
              <a:miter lim="400000"/>
            </a:ln>
            <a:effectLst/>
          </p:spPr>
          <p:txBody>
            <a:bodyPr wrap="square" lIns="0" tIns="0" rIns="0" bIns="0" numCol="1" anchor="ctr">
              <a:noAutofit/>
            </a:bodyPr>
            <a:lstStyle/>
            <a:p>
              <a:pPr lvl="0" algn="ctr">
                <a:spcBef>
                  <a:spcPts val="1000"/>
                </a:spcBef>
                <a:defRPr sz="1600">
                  <a:latin typeface="Arial Bold"/>
                  <a:ea typeface="Arial Bold"/>
                  <a:cs typeface="Arial Bold"/>
                  <a:sym typeface="Arial Bold"/>
                </a:defRPr>
              </a:pPr>
              <a:endParaRPr/>
            </a:p>
          </p:txBody>
        </p:sp>
        <p:sp>
          <p:nvSpPr>
            <p:cNvPr id="402" name="Shape 402"/>
            <p:cNvSpPr/>
            <p:nvPr/>
          </p:nvSpPr>
          <p:spPr>
            <a:xfrm>
              <a:off x="79675" y="171714"/>
              <a:ext cx="2000891" cy="12887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spcBef>
                  <a:spcPts val="600"/>
                </a:spcBef>
                <a:defRPr sz="1800"/>
              </a:pPr>
              <a:r>
                <a:rPr sz="2800">
                  <a:latin typeface="Arial Bold"/>
                  <a:ea typeface="Arial Bold"/>
                  <a:cs typeface="Arial Bold"/>
                  <a:sym typeface="Arial Bold"/>
                </a:rPr>
                <a:t>Tests</a:t>
              </a:r>
              <a:endParaRPr>
                <a:solidFill>
                  <a:srgbClr val="FFFFFF"/>
                </a:solidFill>
                <a:latin typeface="Arial"/>
                <a:ea typeface="Arial"/>
                <a:cs typeface="Arial"/>
                <a:sym typeface="Arial"/>
              </a:endParaRPr>
            </a:p>
            <a:p>
              <a:pPr lvl="0" algn="ctr">
                <a:spcBef>
                  <a:spcPts val="600"/>
                </a:spcBef>
                <a:defRPr sz="1800"/>
              </a:pPr>
              <a:r>
                <a:rPr sz="1600">
                  <a:latin typeface="Arial Bold"/>
                  <a:ea typeface="Arial Bold"/>
                  <a:cs typeface="Arial Bold"/>
                  <a:sym typeface="Arial Bold"/>
                </a:rPr>
                <a:t>Create new tests</a:t>
              </a:r>
              <a:endParaRPr>
                <a:solidFill>
                  <a:srgbClr val="FFFFFF"/>
                </a:solidFill>
                <a:latin typeface="Arial"/>
                <a:ea typeface="Arial"/>
                <a:cs typeface="Arial"/>
                <a:sym typeface="Arial"/>
              </a:endParaRPr>
            </a:p>
            <a:p>
              <a:pPr lvl="0" algn="ctr">
                <a:spcBef>
                  <a:spcPts val="1000"/>
                </a:spcBef>
                <a:defRPr sz="1800"/>
              </a:pPr>
              <a:r>
                <a:rPr sz="1600">
                  <a:latin typeface="Arial Bold"/>
                  <a:ea typeface="Arial Bold"/>
                  <a:cs typeface="Arial Bold"/>
                  <a:sym typeface="Arial Bold"/>
                </a:rPr>
                <a:t>Change existing tests</a:t>
              </a:r>
            </a:p>
          </p:txBody>
        </p:sp>
      </p:grpSp>
      <p:grpSp>
        <p:nvGrpSpPr>
          <p:cNvPr id="406" name="Group 406"/>
          <p:cNvGrpSpPr/>
          <p:nvPr/>
        </p:nvGrpSpPr>
        <p:grpSpPr>
          <a:xfrm>
            <a:off x="323527" y="1796819"/>
            <a:ext cx="2160243" cy="814876"/>
            <a:chOff x="0" y="0"/>
            <a:chExt cx="2160242" cy="814875"/>
          </a:xfrm>
        </p:grpSpPr>
        <p:sp>
          <p:nvSpPr>
            <p:cNvPr id="404" name="Shape 404"/>
            <p:cNvSpPr/>
            <p:nvPr/>
          </p:nvSpPr>
          <p:spPr>
            <a:xfrm>
              <a:off x="0" y="0"/>
              <a:ext cx="2160243" cy="814876"/>
            </a:xfrm>
            <a:prstGeom prst="roundRect">
              <a:avLst>
                <a:gd name="adj" fmla="val 16667"/>
              </a:avLst>
            </a:prstGeom>
            <a:solidFill>
              <a:srgbClr val="FFFFFF"/>
            </a:solidFill>
            <a:ln w="12700" cap="flat">
              <a:noFill/>
              <a:miter lim="400000"/>
            </a:ln>
            <a:effectLst/>
          </p:spPr>
          <p:txBody>
            <a:bodyPr wrap="square" lIns="0" tIns="0" rIns="0" bIns="0" numCol="1" anchor="ctr">
              <a:noAutofit/>
            </a:bodyPr>
            <a:lstStyle/>
            <a:p>
              <a:pPr lvl="0" algn="ctr">
                <a:defRPr sz="2000">
                  <a:latin typeface="Arial Bold"/>
                  <a:ea typeface="Arial Bold"/>
                  <a:cs typeface="Arial Bold"/>
                  <a:sym typeface="Arial Bold"/>
                </a:defRPr>
              </a:pPr>
              <a:endParaRPr/>
            </a:p>
          </p:txBody>
        </p:sp>
        <p:sp>
          <p:nvSpPr>
            <p:cNvPr id="405" name="Shape 405"/>
            <p:cNvSpPr/>
            <p:nvPr/>
          </p:nvSpPr>
          <p:spPr>
            <a:xfrm>
              <a:off x="39778" y="265541"/>
              <a:ext cx="2080686" cy="2837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000">
                  <a:latin typeface="Arial Bold"/>
                  <a:ea typeface="Arial Bold"/>
                  <a:cs typeface="Arial Bold"/>
                  <a:sym typeface="Arial Bold"/>
                </a:defRPr>
              </a:lvl1pPr>
            </a:lstStyle>
            <a:p>
              <a:pPr lvl="0">
                <a:defRPr sz="1800"/>
              </a:pPr>
              <a:r>
                <a:rPr sz="2000"/>
                <a:t>Direct impact</a:t>
              </a:r>
            </a:p>
          </p:txBody>
        </p:sp>
      </p:grpSp>
      <p:grpSp>
        <p:nvGrpSpPr>
          <p:cNvPr id="410" name="Group 410"/>
          <p:cNvGrpSpPr/>
          <p:nvPr/>
        </p:nvGrpSpPr>
        <p:grpSpPr>
          <a:xfrm>
            <a:off x="5580112" y="4581128"/>
            <a:ext cx="731926" cy="744160"/>
            <a:chOff x="0" y="0"/>
            <a:chExt cx="731925" cy="744159"/>
          </a:xfrm>
        </p:grpSpPr>
        <p:sp>
          <p:nvSpPr>
            <p:cNvPr id="407" name="Shape 407"/>
            <p:cNvSpPr/>
            <p:nvPr/>
          </p:nvSpPr>
          <p:spPr>
            <a:xfrm>
              <a:off x="179355" y="474921"/>
              <a:ext cx="281939" cy="2692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a:solidFill>
                    <a:srgbClr val="1F497D"/>
                  </a:solidFill>
                  <a:latin typeface="ＭＳ ゴシック"/>
                  <a:ea typeface="ＭＳ ゴシック"/>
                  <a:cs typeface="ＭＳ ゴシック"/>
                  <a:sym typeface="ＭＳ ゴシック"/>
                </a:defRPr>
              </a:lvl1pPr>
            </a:lstStyle>
            <a:p>
              <a:pPr lvl="0">
                <a:defRPr sz="1800">
                  <a:solidFill>
                    <a:srgbClr val="000000"/>
                  </a:solidFill>
                </a:defRPr>
              </a:pPr>
              <a:r>
                <a:rPr sz="1400">
                  <a:solidFill>
                    <a:srgbClr val="1F497D"/>
                  </a:solidFill>
                </a:rPr>
                <a:t>⏎</a:t>
              </a:r>
            </a:p>
          </p:txBody>
        </p:sp>
        <p:sp>
          <p:nvSpPr>
            <p:cNvPr id="408" name="Shape 408"/>
            <p:cNvSpPr/>
            <p:nvPr/>
          </p:nvSpPr>
          <p:spPr>
            <a:xfrm>
              <a:off x="395380" y="186888"/>
              <a:ext cx="336546" cy="3073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b="1">
                  <a:solidFill>
                    <a:srgbClr val="1F497D"/>
                  </a:solidFill>
                  <a:latin typeface="Lucida Grande"/>
                  <a:ea typeface="Lucida Grande"/>
                  <a:cs typeface="Lucida Grande"/>
                  <a:sym typeface="Lucida Grande"/>
                </a:defRPr>
              </a:lvl1pPr>
            </a:lstStyle>
            <a:p>
              <a:pPr lvl="0">
                <a:defRPr sz="1800" b="0">
                  <a:solidFill>
                    <a:srgbClr val="000000"/>
                  </a:solidFill>
                </a:defRPr>
              </a:pPr>
              <a:r>
                <a:rPr sz="1400" b="1">
                  <a:solidFill>
                    <a:srgbClr val="1F497D"/>
                  </a:solidFill>
                </a:rPr>
                <a:t>⌫</a:t>
              </a:r>
            </a:p>
          </p:txBody>
        </p:sp>
        <p:sp>
          <p:nvSpPr>
            <p:cNvPr id="409" name="Shape 409"/>
            <p:cNvSpPr/>
            <p:nvPr/>
          </p:nvSpPr>
          <p:spPr>
            <a:xfrm>
              <a:off x="0" y="-1"/>
              <a:ext cx="434301" cy="3073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b="1">
                  <a:solidFill>
                    <a:srgbClr val="1F497D"/>
                  </a:solidFill>
                  <a:latin typeface="Lucida Grande"/>
                  <a:ea typeface="Lucida Grande"/>
                  <a:cs typeface="Lucida Grande"/>
                  <a:sym typeface="Lucida Grande"/>
                </a:defRPr>
              </a:lvl1pPr>
            </a:lstStyle>
            <a:p>
              <a:pPr lvl="0">
                <a:defRPr sz="1800" b="0">
                  <a:solidFill>
                    <a:srgbClr val="000000"/>
                  </a:solidFill>
                </a:defRPr>
              </a:pPr>
              <a:r>
                <a:rPr sz="1400" b="1">
                  <a:solidFill>
                    <a:srgbClr val="1F497D"/>
                  </a:solidFill>
                </a:rPr>
                <a:t>⏏⌥</a:t>
              </a:r>
            </a:p>
          </p:txBody>
        </p:sp>
      </p:grpSp>
      <p:grpSp>
        <p:nvGrpSpPr>
          <p:cNvPr id="416" name="Group 416"/>
          <p:cNvGrpSpPr/>
          <p:nvPr/>
        </p:nvGrpSpPr>
        <p:grpSpPr>
          <a:xfrm>
            <a:off x="2408714" y="4197086"/>
            <a:ext cx="1288465" cy="960897"/>
            <a:chOff x="0" y="0"/>
            <a:chExt cx="1288464" cy="960896"/>
          </a:xfrm>
        </p:grpSpPr>
        <p:sp>
          <p:nvSpPr>
            <p:cNvPr id="411" name="Shape 411"/>
            <p:cNvSpPr/>
            <p:nvPr/>
          </p:nvSpPr>
          <p:spPr>
            <a:xfrm>
              <a:off x="0" y="467664"/>
              <a:ext cx="380822" cy="2888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lvl="0">
                <a:defRPr sz="1800"/>
              </a:pPr>
              <a:r>
                <a:rPr sz="1400">
                  <a:solidFill>
                    <a:srgbClr val="A6A6A6"/>
                  </a:solidFill>
                  <a:latin typeface="Arial"/>
                  <a:ea typeface="Arial"/>
                  <a:cs typeface="Arial"/>
                  <a:sym typeface="Arial"/>
                </a:rPr>
                <a:t>þ</a:t>
              </a:r>
              <a:r>
                <a:rPr sz="1400">
                  <a:solidFill>
                    <a:srgbClr val="A6A6A6"/>
                  </a:solidFill>
                  <a:latin typeface="ＭＳ ゴシック"/>
                  <a:ea typeface="ＭＳ ゴシック"/>
                  <a:cs typeface="ＭＳ ゴシック"/>
                  <a:sym typeface="ＭＳ ゴシック"/>
                </a:rPr>
                <a:t>☐</a:t>
              </a:r>
            </a:p>
          </p:txBody>
        </p:sp>
        <p:sp>
          <p:nvSpPr>
            <p:cNvPr id="412" name="Shape 412"/>
            <p:cNvSpPr/>
            <p:nvPr/>
          </p:nvSpPr>
          <p:spPr>
            <a:xfrm>
              <a:off x="261269" y="0"/>
              <a:ext cx="254592" cy="2565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a:solidFill>
                    <a:srgbClr val="A6A6A6"/>
                  </a:solidFill>
                  <a:latin typeface="Zapf Dingbats"/>
                  <a:ea typeface="Zapf Dingbats"/>
                  <a:cs typeface="Zapf Dingbats"/>
                  <a:sym typeface="Zapf Dingbats"/>
                </a:defRPr>
              </a:lvl1pPr>
            </a:lstStyle>
            <a:p>
              <a:pPr lvl="0">
                <a:defRPr sz="1800">
                  <a:solidFill>
                    <a:srgbClr val="000000"/>
                  </a:solidFill>
                </a:defRPr>
              </a:pPr>
              <a:r>
                <a:rPr sz="1400">
                  <a:solidFill>
                    <a:srgbClr val="A6A6A6"/>
                  </a:solidFill>
                </a:rPr>
                <a:t>✔</a:t>
              </a:r>
            </a:p>
          </p:txBody>
        </p:sp>
        <p:sp>
          <p:nvSpPr>
            <p:cNvPr id="413" name="Shape 413"/>
            <p:cNvSpPr/>
            <p:nvPr/>
          </p:nvSpPr>
          <p:spPr>
            <a:xfrm>
              <a:off x="981349" y="384042"/>
              <a:ext cx="307116" cy="4470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2800">
                  <a:solidFill>
                    <a:srgbClr val="A6A6A6"/>
                  </a:solidFill>
                  <a:latin typeface="Zapf Dingbats"/>
                  <a:ea typeface="Zapf Dingbats"/>
                  <a:cs typeface="Zapf Dingbats"/>
                  <a:sym typeface="Zapf Dingbats"/>
                </a:defRPr>
              </a:lvl1pPr>
            </a:lstStyle>
            <a:p>
              <a:pPr lvl="0">
                <a:defRPr sz="1800">
                  <a:solidFill>
                    <a:srgbClr val="000000"/>
                  </a:solidFill>
                </a:defRPr>
              </a:pPr>
              <a:r>
                <a:rPr sz="2800">
                  <a:solidFill>
                    <a:srgbClr val="A6A6A6"/>
                  </a:solidFill>
                </a:rPr>
                <a:t>✗</a:t>
              </a:r>
            </a:p>
          </p:txBody>
        </p:sp>
        <p:sp>
          <p:nvSpPr>
            <p:cNvPr id="414" name="Shape 414"/>
            <p:cNvSpPr/>
            <p:nvPr/>
          </p:nvSpPr>
          <p:spPr>
            <a:xfrm>
              <a:off x="621309" y="96010"/>
              <a:ext cx="291923" cy="2888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a:solidFill>
                    <a:srgbClr val="A6A6A6"/>
                  </a:solidFill>
                  <a:latin typeface="Arial"/>
                  <a:ea typeface="Arial"/>
                  <a:cs typeface="Arial"/>
                  <a:sym typeface="Arial"/>
                </a:defRPr>
              </a:lvl1pPr>
            </a:lstStyle>
            <a:p>
              <a:pPr lvl="0">
                <a:defRPr sz="1800">
                  <a:solidFill>
                    <a:srgbClr val="000000"/>
                  </a:solidFill>
                </a:defRPr>
              </a:pPr>
              <a:r>
                <a:rPr sz="1400">
                  <a:solidFill>
                    <a:srgbClr val="A6A6A6"/>
                  </a:solidFill>
                </a:rPr>
                <a:t>Ja</a:t>
              </a:r>
            </a:p>
          </p:txBody>
        </p:sp>
        <p:sp>
          <p:nvSpPr>
            <p:cNvPr id="415" name="Shape 415"/>
            <p:cNvSpPr/>
            <p:nvPr/>
          </p:nvSpPr>
          <p:spPr>
            <a:xfrm>
              <a:off x="549301" y="672075"/>
              <a:ext cx="370926" cy="2888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a:solidFill>
                    <a:srgbClr val="A6A6A6"/>
                  </a:solidFill>
                  <a:latin typeface="Arial"/>
                  <a:ea typeface="Arial"/>
                  <a:cs typeface="Arial"/>
                  <a:sym typeface="Arial"/>
                </a:defRPr>
              </a:lvl1pPr>
            </a:lstStyle>
            <a:p>
              <a:pPr lvl="0">
                <a:defRPr sz="1800">
                  <a:solidFill>
                    <a:srgbClr val="000000"/>
                  </a:solidFill>
                </a:defRPr>
              </a:pPr>
              <a:r>
                <a:rPr sz="1400">
                  <a:solidFill>
                    <a:srgbClr val="A6A6A6"/>
                  </a:solidFill>
                </a:rPr>
                <a:t>Nej</a:t>
              </a:r>
            </a:p>
          </p:txBody>
        </p:sp>
      </p:grpSp>
      <p:sp>
        <p:nvSpPr>
          <p:cNvPr id="417" name="Shape 417"/>
          <p:cNvSpPr/>
          <p:nvPr/>
        </p:nvSpPr>
        <p:spPr>
          <a:xfrm>
            <a:off x="971599" y="5173450"/>
            <a:ext cx="423776" cy="599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a:solidFill>
                  <a:srgbClr val="BFBFBF"/>
                </a:solidFill>
                <a:latin typeface="ＭＳ ゴシック"/>
                <a:ea typeface="ＭＳ ゴシック"/>
                <a:cs typeface="ＭＳ ゴシック"/>
                <a:sym typeface="ＭＳ ゴシック"/>
              </a:defRPr>
            </a:lvl1pPr>
          </a:lstStyle>
          <a:p>
            <a:pPr lvl="0">
              <a:defRPr sz="1800">
                <a:solidFill>
                  <a:srgbClr val="000000"/>
                </a:solidFill>
              </a:defRPr>
            </a:pPr>
            <a:r>
              <a:rPr sz="4000">
                <a:solidFill>
                  <a:srgbClr val="BFBFBF"/>
                </a:solidFill>
              </a:rPr>
              <a:t>♪</a:t>
            </a:r>
          </a:p>
        </p:txBody>
      </p:sp>
      <p:sp>
        <p:nvSpPr>
          <p:cNvPr id="418" name="Shape 418"/>
          <p:cNvSpPr/>
          <p:nvPr/>
        </p:nvSpPr>
        <p:spPr>
          <a:xfrm>
            <a:off x="293717" y="4677138"/>
            <a:ext cx="307339" cy="2946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600">
                <a:solidFill>
                  <a:srgbClr val="BFBFBF"/>
                </a:solidFill>
                <a:latin typeface="ＭＳ ゴシック"/>
                <a:ea typeface="ＭＳ ゴシック"/>
                <a:cs typeface="ＭＳ ゴシック"/>
                <a:sym typeface="ＭＳ ゴシック"/>
              </a:defRPr>
            </a:lvl1pPr>
          </a:lstStyle>
          <a:p>
            <a:pPr lvl="0">
              <a:defRPr sz="1800">
                <a:solidFill>
                  <a:srgbClr val="000000"/>
                </a:solidFill>
              </a:defRPr>
            </a:pPr>
            <a:r>
              <a:rPr sz="1600">
                <a:solidFill>
                  <a:srgbClr val="BFBFBF"/>
                </a:solidFill>
              </a:rPr>
              <a:t>♪</a:t>
            </a:r>
          </a:p>
        </p:txBody>
      </p:sp>
      <p:sp>
        <p:nvSpPr>
          <p:cNvPr id="419" name="Shape 419"/>
          <p:cNvSpPr/>
          <p:nvPr/>
        </p:nvSpPr>
        <p:spPr>
          <a:xfrm>
            <a:off x="1" y="5447546"/>
            <a:ext cx="561339" cy="5486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3600">
                <a:solidFill>
                  <a:srgbClr val="7F7F7F"/>
                </a:solidFill>
                <a:latin typeface="ＭＳ ゴシック"/>
                <a:ea typeface="ＭＳ ゴシック"/>
                <a:cs typeface="ＭＳ ゴシック"/>
                <a:sym typeface="ＭＳ ゴシック"/>
              </a:defRPr>
            </a:lvl1pPr>
          </a:lstStyle>
          <a:p>
            <a:pPr lvl="0">
              <a:defRPr sz="1800">
                <a:solidFill>
                  <a:srgbClr val="000000"/>
                </a:solidFill>
              </a:defRPr>
            </a:pPr>
            <a:r>
              <a:rPr sz="3600">
                <a:solidFill>
                  <a:srgbClr val="7F7F7F"/>
                </a:solidFill>
              </a:rPr>
              <a:t>♯</a:t>
            </a:r>
          </a:p>
        </p:txBody>
      </p:sp>
      <p:sp>
        <p:nvSpPr>
          <p:cNvPr id="420" name="Shape 420"/>
          <p:cNvSpPr/>
          <p:nvPr/>
        </p:nvSpPr>
        <p:spPr>
          <a:xfrm>
            <a:off x="8466486" y="4789408"/>
            <a:ext cx="414445" cy="64631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4000">
                <a:solidFill>
                  <a:srgbClr val="A6A6A6"/>
                </a:solidFill>
                <a:latin typeface="Arial Bold"/>
                <a:ea typeface="Arial Bold"/>
                <a:cs typeface="Arial Bold"/>
                <a:sym typeface="Arial Bold"/>
              </a:defRPr>
            </a:lvl1pPr>
          </a:lstStyle>
          <a:p>
            <a:pPr lvl="0">
              <a:defRPr sz="1800">
                <a:solidFill>
                  <a:srgbClr val="000000"/>
                </a:solidFill>
              </a:defRPr>
            </a:pPr>
            <a:r>
              <a:rPr sz="4000">
                <a:solidFill>
                  <a:srgbClr val="A6A6A6"/>
                </a:solidFill>
              </a:rPr>
              <a:t>?</a:t>
            </a:r>
          </a:p>
        </p:txBody>
      </p:sp>
      <p:pic>
        <p:nvPicPr>
          <p:cNvPr id="421" name="image52.png" descr="Begripsam_2024_01.png"/>
          <p:cNvPicPr/>
          <p:nvPr/>
        </p:nvPicPr>
        <p:blipFill>
          <a:blip r:embed="rId5">
            <a:extLst/>
          </a:blip>
          <a:stretch>
            <a:fillRect/>
          </a:stretch>
        </p:blipFill>
        <p:spPr>
          <a:xfrm>
            <a:off x="-36513" y="4677138"/>
            <a:ext cx="9178973" cy="2208248"/>
          </a:xfrm>
          <a:prstGeom prst="rect">
            <a:avLst/>
          </a:prstGeom>
          <a:ln w="12700">
            <a:miter lim="400000"/>
          </a:ln>
        </p:spPr>
      </p:pic>
      <p:pic>
        <p:nvPicPr>
          <p:cNvPr id="422" name="image53.png" descr="Glödlampa.png"/>
          <p:cNvPicPr/>
          <p:nvPr/>
        </p:nvPicPr>
        <p:blipFill>
          <a:blip r:embed="rId6">
            <a:alphaModFix amt="62000"/>
            <a:extLst/>
          </a:blip>
          <a:stretch>
            <a:fillRect/>
          </a:stretch>
        </p:blipFill>
        <p:spPr>
          <a:xfrm>
            <a:off x="792427" y="4976860"/>
            <a:ext cx="323190" cy="468366"/>
          </a:xfrm>
          <a:prstGeom prst="rect">
            <a:avLst/>
          </a:prstGeom>
          <a:ln w="12700">
            <a:miter lim="400000"/>
          </a:ln>
        </p:spPr>
      </p:pic>
      <p:sp>
        <p:nvSpPr>
          <p:cNvPr id="423" name="Shape 423"/>
          <p:cNvSpPr/>
          <p:nvPr/>
        </p:nvSpPr>
        <p:spPr>
          <a:xfrm>
            <a:off x="1403649" y="4214117"/>
            <a:ext cx="523052" cy="85640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5400">
                <a:solidFill>
                  <a:srgbClr val="A6A6A6"/>
                </a:solidFill>
                <a:latin typeface="Arial Bold"/>
                <a:ea typeface="Arial Bold"/>
                <a:cs typeface="Arial Bold"/>
                <a:sym typeface="Arial Bold"/>
              </a:defRPr>
            </a:lvl1pPr>
          </a:lstStyle>
          <a:p>
            <a:pPr lvl="0">
              <a:defRPr sz="1800">
                <a:solidFill>
                  <a:srgbClr val="000000"/>
                </a:solidFill>
              </a:defRPr>
            </a:pPr>
            <a:r>
              <a:rPr sz="5400">
                <a:solidFill>
                  <a:srgbClr val="A6A6A6"/>
                </a:solidFill>
              </a:rPr>
              <a:t>?</a:t>
            </a:r>
          </a:p>
        </p:txBody>
      </p:sp>
      <p:pic>
        <p:nvPicPr>
          <p:cNvPr id="424" name="image53.png" descr="Glödlampa.png"/>
          <p:cNvPicPr/>
          <p:nvPr/>
        </p:nvPicPr>
        <p:blipFill>
          <a:blip r:embed="rId6">
            <a:alphaModFix amt="67000"/>
            <a:extLst/>
          </a:blip>
          <a:stretch>
            <a:fillRect/>
          </a:stretch>
        </p:blipFill>
        <p:spPr>
          <a:xfrm rot="19438475">
            <a:off x="4536456" y="4485118"/>
            <a:ext cx="323190" cy="468366"/>
          </a:xfrm>
          <a:prstGeom prst="rect">
            <a:avLst/>
          </a:prstGeom>
          <a:ln w="12700">
            <a:miter lim="400000"/>
          </a:ln>
        </p:spPr>
      </p:pic>
      <p:sp>
        <p:nvSpPr>
          <p:cNvPr id="425" name="Shape 425"/>
          <p:cNvSpPr/>
          <p:nvPr/>
        </p:nvSpPr>
        <p:spPr>
          <a:xfrm>
            <a:off x="2286000" y="3167389"/>
            <a:ext cx="4572000" cy="61736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800">
                <a:latin typeface="Arial"/>
                <a:ea typeface="Arial"/>
                <a:cs typeface="Arial"/>
                <a:sym typeface="Arial"/>
              </a:defRPr>
            </a:lvl1pPr>
          </a:lstStyle>
          <a:p>
            <a:pPr lvl="0"/>
            <a:r>
              <a:t/>
            </a:r>
            <a:br/>
            <a:endParaRPr/>
          </a:p>
        </p:txBody>
      </p:sp>
      <p:sp>
        <p:nvSpPr>
          <p:cNvPr id="427" name="Shape 427"/>
          <p:cNvSpPr/>
          <p:nvPr/>
        </p:nvSpPr>
        <p:spPr>
          <a:xfrm>
            <a:off x="1132730" y="510234"/>
            <a:ext cx="6878547" cy="64631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lgn="ctr">
              <a:defRPr sz="1800"/>
            </a:pPr>
            <a:r>
              <a:rPr sz="4000">
                <a:latin typeface="Arial Bold"/>
                <a:ea typeface="Arial Bold"/>
                <a:cs typeface="Arial Bold"/>
                <a:sym typeface="Arial Bold"/>
              </a:rPr>
              <a:t>Final design - Project model</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5131654" y="915972"/>
            <a:ext cx="3664262" cy="46012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defRPr sz="1800"/>
            </a:pPr>
            <a:r>
              <a:rPr sz="2400" b="1" dirty="0">
                <a:latin typeface="Arial"/>
                <a:ea typeface="Arial"/>
                <a:cs typeface="Arial"/>
                <a:sym typeface="Arial"/>
              </a:rPr>
              <a:t>The mental process,</a:t>
            </a:r>
            <a:endParaRPr b="1" dirty="0">
              <a:latin typeface="Arial"/>
              <a:ea typeface="Arial"/>
              <a:cs typeface="Arial"/>
              <a:sym typeface="Arial"/>
            </a:endParaRPr>
          </a:p>
          <a:p>
            <a:pPr lvl="0">
              <a:defRPr sz="1800"/>
            </a:pPr>
            <a:r>
              <a:rPr sz="2400" b="1" dirty="0">
                <a:latin typeface="Arial"/>
                <a:ea typeface="Arial"/>
                <a:cs typeface="Arial"/>
                <a:sym typeface="Arial"/>
              </a:rPr>
              <a:t>when we:</a:t>
            </a:r>
          </a:p>
          <a:p>
            <a:pPr marL="365125" lvl="0" indent="-365125">
              <a:spcAft>
                <a:spcPts val="600"/>
              </a:spcAft>
              <a:buSzPct val="100000"/>
              <a:buFont typeface="Arial"/>
              <a:buChar char="•"/>
              <a:defRPr sz="1800"/>
            </a:pPr>
            <a:r>
              <a:rPr sz="2400" dirty="0">
                <a:latin typeface="Arial"/>
                <a:ea typeface="Arial"/>
                <a:cs typeface="Arial"/>
                <a:sym typeface="Arial"/>
              </a:rPr>
              <a:t>Receive information</a:t>
            </a:r>
          </a:p>
          <a:p>
            <a:pPr marL="365125" lvl="0" indent="-365125">
              <a:spcAft>
                <a:spcPts val="600"/>
              </a:spcAft>
              <a:buClr>
                <a:srgbClr val="000000"/>
              </a:buClr>
              <a:buSzPct val="100000"/>
              <a:buFont typeface="Arial"/>
              <a:buChar char="•"/>
              <a:defRPr sz="1800"/>
            </a:pPr>
            <a:r>
              <a:rPr sz="2400" dirty="0">
                <a:latin typeface="Arial"/>
                <a:ea typeface="Arial"/>
                <a:cs typeface="Arial"/>
                <a:sym typeface="Arial"/>
              </a:rPr>
              <a:t>Process information</a:t>
            </a:r>
            <a:endParaRPr dirty="0">
              <a:latin typeface="Arial"/>
              <a:ea typeface="Arial"/>
              <a:cs typeface="Arial"/>
              <a:sym typeface="Arial"/>
            </a:endParaRPr>
          </a:p>
          <a:p>
            <a:pPr marL="365125" lvl="0" indent="-365125">
              <a:spcAft>
                <a:spcPts val="600"/>
              </a:spcAft>
              <a:buSzPct val="100000"/>
              <a:buFont typeface="Arial"/>
              <a:buChar char="•"/>
              <a:defRPr sz="1800"/>
            </a:pPr>
            <a:r>
              <a:rPr sz="2400" dirty="0">
                <a:latin typeface="Arial"/>
                <a:ea typeface="Arial"/>
                <a:cs typeface="Arial"/>
                <a:sym typeface="Arial"/>
              </a:rPr>
              <a:t>Deliver information</a:t>
            </a:r>
            <a:endParaRPr dirty="0">
              <a:latin typeface="Arial"/>
              <a:ea typeface="Arial"/>
              <a:cs typeface="Arial"/>
              <a:sym typeface="Arial"/>
            </a:endParaRPr>
          </a:p>
          <a:p>
            <a:pPr marL="365125" lvl="0" indent="-365125">
              <a:spcAft>
                <a:spcPts val="600"/>
              </a:spcAft>
              <a:buSzPct val="100000"/>
              <a:buFont typeface="Arial"/>
              <a:buChar char="•"/>
              <a:defRPr sz="1800"/>
            </a:pPr>
            <a:r>
              <a:rPr sz="2400" dirty="0">
                <a:latin typeface="Arial"/>
                <a:ea typeface="Arial"/>
                <a:cs typeface="Arial"/>
                <a:sym typeface="Arial"/>
              </a:rPr>
              <a:t>Remember information</a:t>
            </a:r>
          </a:p>
          <a:p>
            <a:pPr marL="365125" lvl="0" indent="-365125">
              <a:spcAft>
                <a:spcPts val="600"/>
              </a:spcAft>
              <a:buClr>
                <a:srgbClr val="000000"/>
              </a:buClr>
              <a:buSzPct val="100000"/>
              <a:buFont typeface="Arial"/>
              <a:buChar char="•"/>
              <a:defRPr sz="1800"/>
            </a:pPr>
            <a:r>
              <a:rPr sz="2400" dirty="0">
                <a:latin typeface="Arial"/>
                <a:ea typeface="Arial"/>
                <a:cs typeface="Arial"/>
                <a:sym typeface="Arial"/>
              </a:rPr>
              <a:t>Navigate in time and space</a:t>
            </a:r>
          </a:p>
          <a:p>
            <a:pPr marL="365125" lvl="0" indent="-365125">
              <a:spcAft>
                <a:spcPts val="600"/>
              </a:spcAft>
              <a:buSzPct val="100000"/>
              <a:buFont typeface="Arial"/>
              <a:buChar char="•"/>
              <a:defRPr sz="1800"/>
            </a:pPr>
            <a:r>
              <a:rPr sz="2400" dirty="0">
                <a:latin typeface="Arial"/>
                <a:ea typeface="Arial"/>
                <a:cs typeface="Arial"/>
                <a:sym typeface="Arial"/>
              </a:rPr>
              <a:t>Solve problems</a:t>
            </a:r>
          </a:p>
          <a:p>
            <a:pPr marL="365125" lvl="0" indent="-365125">
              <a:spcAft>
                <a:spcPts val="600"/>
              </a:spcAft>
              <a:buClr>
                <a:srgbClr val="000000"/>
              </a:buClr>
              <a:buSzPct val="100000"/>
              <a:buFont typeface="Arial"/>
              <a:buChar char="•"/>
              <a:defRPr sz="1800"/>
            </a:pPr>
            <a:r>
              <a:rPr sz="2400" dirty="0">
                <a:latin typeface="Arial"/>
                <a:ea typeface="Arial"/>
                <a:cs typeface="Arial"/>
                <a:sym typeface="Arial"/>
              </a:rPr>
              <a:t>Comprehend numbers</a:t>
            </a:r>
          </a:p>
          <a:p>
            <a:pPr marL="365125" lvl="0" indent="-365125">
              <a:spcAft>
                <a:spcPts val="600"/>
              </a:spcAft>
              <a:buSzPct val="100000"/>
              <a:buFont typeface="Arial"/>
              <a:buChar char="•"/>
              <a:defRPr sz="1800"/>
            </a:pPr>
            <a:r>
              <a:rPr sz="2400" dirty="0">
                <a:latin typeface="Arial"/>
                <a:ea typeface="Arial"/>
                <a:cs typeface="Arial"/>
                <a:sym typeface="Arial"/>
              </a:rPr>
              <a:t>Comprehend language</a:t>
            </a:r>
          </a:p>
        </p:txBody>
      </p:sp>
      <p:sp>
        <p:nvSpPr>
          <p:cNvPr id="88" name="Shape 88"/>
          <p:cNvSpPr/>
          <p:nvPr/>
        </p:nvSpPr>
        <p:spPr>
          <a:xfrm>
            <a:off x="342157" y="5784291"/>
            <a:ext cx="3177527" cy="28882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latin typeface="Arial"/>
                <a:ea typeface="Arial"/>
                <a:cs typeface="Arial"/>
                <a:sym typeface="Arial"/>
              </a:defRPr>
            </a:lvl1pPr>
          </a:lstStyle>
          <a:p>
            <a:pPr lvl="0">
              <a:defRPr sz="1800"/>
            </a:pPr>
            <a:r>
              <a:rPr sz="1400"/>
              <a:t>Brain: Described by a person with ADD</a:t>
            </a:r>
          </a:p>
        </p:txBody>
      </p:sp>
      <p:pic>
        <p:nvPicPr>
          <p:cNvPr id="89" name="image8.png" descr="C:\Users\stefanj\Desktop\hjärnan.gif"/>
          <p:cNvPicPr/>
          <p:nvPr/>
        </p:nvPicPr>
        <p:blipFill>
          <a:blip r:embed="rId3">
            <a:extLst/>
          </a:blip>
          <a:stretch>
            <a:fillRect/>
          </a:stretch>
        </p:blipFill>
        <p:spPr>
          <a:xfrm>
            <a:off x="285583" y="908720"/>
            <a:ext cx="4574449" cy="4574447"/>
          </a:xfrm>
          <a:prstGeom prst="rect">
            <a:avLst/>
          </a:prstGeom>
          <a:ln>
            <a:solidFill/>
            <a:round/>
          </a:ln>
        </p:spPr>
      </p:pic>
      <p:sp>
        <p:nvSpPr>
          <p:cNvPr id="91" name="Shape 91"/>
          <p:cNvSpPr/>
          <p:nvPr/>
        </p:nvSpPr>
        <p:spPr>
          <a:xfrm>
            <a:off x="219158" y="0"/>
            <a:ext cx="3509722" cy="64632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4000">
                <a:latin typeface="Arial Bold"/>
                <a:ea typeface="Arial Bold"/>
                <a:cs typeface="Arial Bold"/>
                <a:sym typeface="Arial Bold"/>
              </a:defRPr>
            </a:lvl1pPr>
          </a:lstStyle>
          <a:p>
            <a:pPr lvl="0">
              <a:defRPr sz="1800"/>
            </a:pPr>
            <a:r>
              <a:rPr sz="4000" dirty="0"/>
              <a:t>Cognition</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457200" y="427037"/>
            <a:ext cx="8229600" cy="1143001"/>
          </a:xfrm>
          <a:prstGeom prst="rect">
            <a:avLst/>
          </a:prstGeom>
        </p:spPr>
        <p:txBody>
          <a:bodyPr lIns="45699" tIns="45699" rIns="45699" bIns="45699">
            <a:normAutofit/>
          </a:bodyPr>
          <a:lstStyle/>
          <a:p>
            <a:pPr lvl="0">
              <a:defRPr sz="1800"/>
            </a:pPr>
            <a:r>
              <a:rPr sz="4000" dirty="0">
                <a:latin typeface="Arial Bold"/>
                <a:ea typeface="Arial Bold"/>
                <a:cs typeface="Arial Bold"/>
                <a:sym typeface="Arial Bold"/>
              </a:rPr>
              <a:t>Project aim of "Begripsam":</a:t>
            </a:r>
          </a:p>
        </p:txBody>
      </p:sp>
      <p:sp>
        <p:nvSpPr>
          <p:cNvPr id="104" name="Shape 104"/>
          <p:cNvSpPr>
            <a:spLocks noGrp="1"/>
          </p:cNvSpPr>
          <p:nvPr>
            <p:ph type="body" idx="1"/>
          </p:nvPr>
        </p:nvSpPr>
        <p:spPr>
          <a:xfrm>
            <a:off x="457200" y="1999033"/>
            <a:ext cx="8229600" cy="3657603"/>
          </a:xfrm>
          <a:prstGeom prst="rect">
            <a:avLst/>
          </a:prstGeom>
        </p:spPr>
        <p:txBody>
          <a:bodyPr lIns="45699" tIns="45699" rIns="45699" bIns="45699">
            <a:normAutofit/>
          </a:bodyPr>
          <a:lstStyle/>
          <a:p>
            <a:pPr marL="814388" lvl="0" indent="-449263">
              <a:lnSpc>
                <a:spcPct val="90000"/>
              </a:lnSpc>
              <a:spcBef>
                <a:spcPts val="0"/>
              </a:spcBef>
              <a:buSzPct val="98333"/>
              <a:defRPr sz="1800"/>
            </a:pPr>
            <a:r>
              <a:rPr sz="2900" dirty="0"/>
              <a:t>To highlight the cognitive and linguistic aspects in the concept of accessibility</a:t>
            </a:r>
          </a:p>
          <a:p>
            <a:pPr marL="814388" lvl="0" indent="-449263">
              <a:lnSpc>
                <a:spcPct val="90000"/>
              </a:lnSpc>
              <a:spcBef>
                <a:spcPts val="0"/>
              </a:spcBef>
              <a:buSzPct val="98333"/>
              <a:defRPr sz="1800"/>
            </a:pPr>
            <a:endParaRPr sz="2900" dirty="0"/>
          </a:p>
          <a:p>
            <a:pPr marL="814388" lvl="0" indent="-449263">
              <a:lnSpc>
                <a:spcPct val="90000"/>
              </a:lnSpc>
              <a:spcBef>
                <a:spcPts val="500"/>
              </a:spcBef>
              <a:buSzPct val="98333"/>
              <a:defRPr sz="1800"/>
            </a:pPr>
            <a:r>
              <a:rPr sz="2900" dirty="0"/>
              <a:t>To be part and influence the development of products, services, standards and guidelines</a:t>
            </a:r>
          </a:p>
          <a:p>
            <a:pPr marL="814388" lvl="0" indent="-449263">
              <a:lnSpc>
                <a:spcPct val="90000"/>
              </a:lnSpc>
              <a:spcBef>
                <a:spcPts val="500"/>
              </a:spcBef>
              <a:buSzPct val="98333"/>
              <a:defRPr sz="1800"/>
            </a:pPr>
            <a:endParaRPr sz="2900" dirty="0"/>
          </a:p>
          <a:p>
            <a:pPr marL="814388" lvl="0" indent="-449263">
              <a:lnSpc>
                <a:spcPct val="90000"/>
              </a:lnSpc>
              <a:spcBef>
                <a:spcPts val="500"/>
              </a:spcBef>
              <a:buSzPct val="98333"/>
              <a:defRPr sz="1800"/>
            </a:pPr>
            <a:r>
              <a:rPr sz="2900" dirty="0"/>
              <a:t>To create new and useful working forms for users and user organizations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1"/>
          <p:cNvGrpSpPr/>
          <p:nvPr/>
        </p:nvGrpSpPr>
        <p:grpSpPr>
          <a:xfrm>
            <a:off x="1179418" y="2925528"/>
            <a:ext cx="6866631" cy="648004"/>
            <a:chOff x="0" y="0"/>
            <a:chExt cx="6866630" cy="648003"/>
          </a:xfrm>
        </p:grpSpPr>
        <p:sp>
          <p:nvSpPr>
            <p:cNvPr id="109" name="Shape 109"/>
            <p:cNvSpPr/>
            <p:nvPr/>
          </p:nvSpPr>
          <p:spPr>
            <a:xfrm>
              <a:off x="0" y="0"/>
              <a:ext cx="6866630" cy="648003"/>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sz="1800">
                  <a:latin typeface="Calibri"/>
                  <a:ea typeface="Calibri"/>
                  <a:cs typeface="Calibri"/>
                  <a:sym typeface="Calibri"/>
                </a:defRPr>
              </a:pPr>
              <a:endParaRPr/>
            </a:p>
          </p:txBody>
        </p:sp>
        <p:sp>
          <p:nvSpPr>
            <p:cNvPr id="110" name="Shape 110"/>
            <p:cNvSpPr/>
            <p:nvPr/>
          </p:nvSpPr>
          <p:spPr>
            <a:xfrm>
              <a:off x="13900" y="85794"/>
              <a:ext cx="6671126" cy="2988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00" tIns="10800" rIns="10800" bIns="10800" numCol="1" anchor="t">
              <a:spAutoFit/>
            </a:bodyPr>
            <a:lstStyle/>
            <a:p>
              <a:pPr lvl="0" algn="ctr">
                <a:defRPr sz="1800"/>
              </a:pPr>
              <a:r>
                <a:rPr lang="sv-SE" b="1" dirty="0" smtClean="0">
                  <a:latin typeface="Calibri"/>
                  <a:ea typeface="Calibri"/>
                  <a:cs typeface="Calibri"/>
                  <a:sym typeface="Calibri"/>
                </a:rPr>
                <a:t>Persons </a:t>
              </a:r>
              <a:r>
                <a:rPr b="1" dirty="0" smtClean="0">
                  <a:latin typeface="Calibri"/>
                  <a:ea typeface="Calibri"/>
                  <a:cs typeface="Calibri"/>
                  <a:sym typeface="Calibri"/>
                </a:rPr>
                <a:t>with </a:t>
              </a:r>
              <a:r>
                <a:rPr b="1" dirty="0">
                  <a:latin typeface="Calibri"/>
                  <a:ea typeface="Calibri"/>
                  <a:cs typeface="Calibri"/>
                  <a:sym typeface="Calibri"/>
                </a:rPr>
                <a:t>cognitive disabilities </a:t>
              </a:r>
            </a:p>
          </p:txBody>
        </p:sp>
      </p:grpSp>
      <p:sp>
        <p:nvSpPr>
          <p:cNvPr id="112" name="Shape 112"/>
          <p:cNvSpPr>
            <a:spLocks noGrp="1"/>
          </p:cNvSpPr>
          <p:nvPr>
            <p:ph type="title"/>
          </p:nvPr>
        </p:nvSpPr>
        <p:spPr>
          <a:xfrm>
            <a:off x="1426254" y="274635"/>
            <a:ext cx="6291492" cy="648002"/>
          </a:xfrm>
          <a:prstGeom prst="rect">
            <a:avLst/>
          </a:prstGeom>
        </p:spPr>
        <p:txBody>
          <a:bodyPr lIns="45699" tIns="45699" rIns="45699" bIns="45699">
            <a:normAutofit/>
          </a:bodyPr>
          <a:lstStyle>
            <a:lvl1pPr>
              <a:defRPr sz="3600">
                <a:latin typeface="Arial Bold"/>
                <a:ea typeface="Arial Bold"/>
                <a:cs typeface="Arial Bold"/>
                <a:sym typeface="Arial Bold"/>
              </a:defRPr>
            </a:lvl1pPr>
          </a:lstStyle>
          <a:p>
            <a:pPr lvl="0">
              <a:defRPr sz="1800"/>
            </a:pPr>
            <a:r>
              <a:rPr sz="3600" dirty="0"/>
              <a:t>Organization</a:t>
            </a:r>
          </a:p>
        </p:txBody>
      </p:sp>
      <p:grpSp>
        <p:nvGrpSpPr>
          <p:cNvPr id="121" name="Group 121"/>
          <p:cNvGrpSpPr/>
          <p:nvPr/>
        </p:nvGrpSpPr>
        <p:grpSpPr>
          <a:xfrm>
            <a:off x="1147054" y="1118987"/>
            <a:ext cx="7010945" cy="1358744"/>
            <a:chOff x="0" y="0"/>
            <a:chExt cx="7010944" cy="1358742"/>
          </a:xfrm>
        </p:grpSpPr>
        <p:sp>
          <p:nvSpPr>
            <p:cNvPr id="113" name="Shape 113"/>
            <p:cNvSpPr/>
            <p:nvPr/>
          </p:nvSpPr>
          <p:spPr>
            <a:xfrm>
              <a:off x="4690522" y="420852"/>
              <a:ext cx="2226448" cy="773936"/>
            </a:xfrm>
            <a:prstGeom prst="roundRect">
              <a:avLst>
                <a:gd name="adj" fmla="val 16667"/>
              </a:avLst>
            </a:prstGeom>
            <a:noFill/>
            <a:ln w="9525" cap="flat">
              <a:solidFill>
                <a:srgbClr val="000000"/>
              </a:solidFill>
              <a:prstDash val="solid"/>
              <a:round/>
            </a:ln>
            <a:effectLst/>
          </p:spPr>
          <p:txBody>
            <a:bodyPr wrap="square" lIns="0" tIns="0" rIns="0" bIns="0" numCol="1" anchor="ctr">
              <a:noAutofit/>
            </a:bodyPr>
            <a:lstStyle/>
            <a:p>
              <a:pPr lvl="0" algn="ctr">
                <a:defRPr>
                  <a:latin typeface="Calibri"/>
                  <a:ea typeface="Calibri"/>
                  <a:cs typeface="Calibri"/>
                  <a:sym typeface="Calibri"/>
                </a:defRPr>
              </a:pPr>
              <a:endParaRPr/>
            </a:p>
          </p:txBody>
        </p:sp>
        <p:sp>
          <p:nvSpPr>
            <p:cNvPr id="114" name="Shape 114"/>
            <p:cNvSpPr/>
            <p:nvPr/>
          </p:nvSpPr>
          <p:spPr>
            <a:xfrm>
              <a:off x="2369343" y="420852"/>
              <a:ext cx="2226449" cy="773936"/>
            </a:xfrm>
            <a:prstGeom prst="roundRect">
              <a:avLst>
                <a:gd name="adj" fmla="val 16667"/>
              </a:avLst>
            </a:prstGeom>
            <a:noFill/>
            <a:ln w="9525" cap="flat">
              <a:solidFill>
                <a:srgbClr val="000000"/>
              </a:solidFill>
              <a:prstDash val="solid"/>
              <a:round/>
            </a:ln>
            <a:effectLst/>
          </p:spPr>
          <p:txBody>
            <a:bodyPr wrap="square" lIns="0" tIns="0" rIns="0" bIns="0" numCol="1" anchor="ctr">
              <a:noAutofit/>
            </a:bodyPr>
            <a:lstStyle/>
            <a:p>
              <a:pPr lvl="0" algn="ctr">
                <a:defRPr>
                  <a:latin typeface="Calibri"/>
                  <a:ea typeface="Calibri"/>
                  <a:cs typeface="Calibri"/>
                  <a:sym typeface="Calibri"/>
                </a:defRPr>
              </a:pPr>
              <a:endParaRPr/>
            </a:p>
          </p:txBody>
        </p:sp>
        <p:sp>
          <p:nvSpPr>
            <p:cNvPr id="115" name="Shape 115"/>
            <p:cNvSpPr/>
            <p:nvPr/>
          </p:nvSpPr>
          <p:spPr>
            <a:xfrm>
              <a:off x="0" y="-1"/>
              <a:ext cx="7010945" cy="1358744"/>
            </a:xfrm>
            <a:prstGeom prst="roundRect">
              <a:avLst>
                <a:gd name="adj" fmla="val 16667"/>
              </a:avLst>
            </a:prstGeom>
            <a:noFill/>
            <a:ln w="57150" cap="flat">
              <a:solidFill>
                <a:srgbClr val="000000"/>
              </a:solidFill>
              <a:prstDash val="solid"/>
              <a:round/>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116" name="Shape 116"/>
            <p:cNvSpPr/>
            <p:nvPr/>
          </p:nvSpPr>
          <p:spPr>
            <a:xfrm>
              <a:off x="102342" y="420852"/>
              <a:ext cx="2178403" cy="773936"/>
            </a:xfrm>
            <a:prstGeom prst="roundRect">
              <a:avLst>
                <a:gd name="adj" fmla="val 16667"/>
              </a:avLst>
            </a:prstGeom>
            <a:noFill/>
            <a:ln w="9525" cap="flat">
              <a:solidFill>
                <a:srgbClr val="000000"/>
              </a:solidFill>
              <a:prstDash val="solid"/>
              <a:round/>
            </a:ln>
            <a:effectLst/>
          </p:spPr>
          <p:txBody>
            <a:bodyPr wrap="square" lIns="0" tIns="0" rIns="0" bIns="0" numCol="1" anchor="ctr">
              <a:noAutofit/>
            </a:bodyPr>
            <a:lstStyle/>
            <a:p>
              <a:pPr lvl="0" algn="ctr">
                <a:defRPr>
                  <a:latin typeface="Calibri"/>
                  <a:ea typeface="Calibri"/>
                  <a:cs typeface="Calibri"/>
                  <a:sym typeface="Calibri"/>
                </a:defRPr>
              </a:pPr>
              <a:endParaRPr/>
            </a:p>
          </p:txBody>
        </p:sp>
        <p:sp>
          <p:nvSpPr>
            <p:cNvPr id="117" name="Shape 117"/>
            <p:cNvSpPr/>
            <p:nvPr/>
          </p:nvSpPr>
          <p:spPr>
            <a:xfrm>
              <a:off x="2551518" y="41641"/>
              <a:ext cx="2355110" cy="358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800" b="1">
                  <a:latin typeface="Calibri"/>
                  <a:ea typeface="Calibri"/>
                  <a:cs typeface="Calibri"/>
                  <a:sym typeface="Calibri"/>
                </a:defRPr>
              </a:lvl1pPr>
            </a:lstStyle>
            <a:p>
              <a:pPr lvl="0">
                <a:defRPr b="0"/>
              </a:pPr>
              <a:r>
                <a:rPr b="1"/>
                <a:t>Steering committee</a:t>
              </a:r>
            </a:p>
          </p:txBody>
        </p:sp>
        <p:pic>
          <p:nvPicPr>
            <p:cNvPr id="118" name="image9.gif"/>
            <p:cNvPicPr/>
            <p:nvPr/>
          </p:nvPicPr>
          <p:blipFill>
            <a:blip r:embed="rId3">
              <a:extLst/>
            </a:blip>
            <a:stretch>
              <a:fillRect/>
            </a:stretch>
          </p:blipFill>
          <p:spPr>
            <a:xfrm>
              <a:off x="4832402" y="498524"/>
              <a:ext cx="1942223" cy="525005"/>
            </a:xfrm>
            <a:prstGeom prst="rect">
              <a:avLst/>
            </a:prstGeom>
            <a:ln w="12700" cap="flat">
              <a:noFill/>
              <a:miter lim="400000"/>
            </a:ln>
            <a:effectLst/>
          </p:spPr>
        </p:pic>
        <p:pic>
          <p:nvPicPr>
            <p:cNvPr id="119" name="image10.jpeg"/>
            <p:cNvPicPr/>
            <p:nvPr/>
          </p:nvPicPr>
          <p:blipFill>
            <a:blip r:embed="rId4">
              <a:extLst/>
            </a:blip>
            <a:stretch>
              <a:fillRect/>
            </a:stretch>
          </p:blipFill>
          <p:spPr>
            <a:xfrm>
              <a:off x="2490655" y="446770"/>
              <a:ext cx="1942224" cy="648784"/>
            </a:xfrm>
            <a:prstGeom prst="rect">
              <a:avLst/>
            </a:prstGeom>
            <a:ln w="12700" cap="flat">
              <a:noFill/>
              <a:miter lim="400000"/>
            </a:ln>
            <a:effectLst/>
          </p:spPr>
        </p:pic>
        <p:pic>
          <p:nvPicPr>
            <p:cNvPr id="120" name="image11.png"/>
            <p:cNvPicPr/>
            <p:nvPr/>
          </p:nvPicPr>
          <p:blipFill>
            <a:blip r:embed="rId5">
              <a:extLst/>
            </a:blip>
            <a:stretch>
              <a:fillRect/>
            </a:stretch>
          </p:blipFill>
          <p:spPr>
            <a:xfrm>
              <a:off x="189502" y="608085"/>
              <a:ext cx="2084336" cy="352164"/>
            </a:xfrm>
            <a:prstGeom prst="rect">
              <a:avLst/>
            </a:prstGeom>
            <a:ln w="12700" cap="flat">
              <a:noFill/>
              <a:miter lim="400000"/>
            </a:ln>
            <a:effectLst/>
          </p:spPr>
        </p:pic>
      </p:grpSp>
      <p:grpSp>
        <p:nvGrpSpPr>
          <p:cNvPr id="125" name="Group 125"/>
          <p:cNvGrpSpPr/>
          <p:nvPr/>
        </p:nvGrpSpPr>
        <p:grpSpPr>
          <a:xfrm>
            <a:off x="1037782" y="2742671"/>
            <a:ext cx="7175418" cy="1692256"/>
            <a:chOff x="0" y="0"/>
            <a:chExt cx="7175417" cy="1692255"/>
          </a:xfrm>
        </p:grpSpPr>
        <p:sp>
          <p:nvSpPr>
            <p:cNvPr id="122" name="Shape 122"/>
            <p:cNvSpPr/>
            <p:nvPr/>
          </p:nvSpPr>
          <p:spPr>
            <a:xfrm>
              <a:off x="2320338" y="989640"/>
              <a:ext cx="2648646" cy="554222"/>
            </a:xfrm>
            <a:prstGeom prst="roundRect">
              <a:avLst>
                <a:gd name="adj" fmla="val 16667"/>
              </a:avLst>
            </a:prstGeom>
            <a:noFill/>
            <a:ln w="9525" cap="flat">
              <a:solidFill>
                <a:srgbClr val="000000"/>
              </a:solidFill>
              <a:prstDash val="solid"/>
              <a:round/>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123" name="Shape 123"/>
            <p:cNvSpPr/>
            <p:nvPr/>
          </p:nvSpPr>
          <p:spPr>
            <a:xfrm>
              <a:off x="0" y="0"/>
              <a:ext cx="7175418" cy="1692256"/>
            </a:xfrm>
            <a:prstGeom prst="roundRect">
              <a:avLst>
                <a:gd name="adj" fmla="val 16667"/>
              </a:avLst>
            </a:prstGeom>
            <a:noFill/>
            <a:ln w="57150" cap="flat">
              <a:solidFill>
                <a:srgbClr val="000000"/>
              </a:solidFill>
              <a:prstDash val="solid"/>
              <a:round/>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124" name="Shape 124"/>
            <p:cNvSpPr/>
            <p:nvPr/>
          </p:nvSpPr>
          <p:spPr>
            <a:xfrm>
              <a:off x="2440667" y="1074671"/>
              <a:ext cx="2353038" cy="266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defRPr sz="1800"/>
              </a:pPr>
              <a:r>
                <a:rPr b="1">
                  <a:latin typeface="Calibri"/>
                  <a:ea typeface="Calibri"/>
                  <a:cs typeface="Calibri"/>
                  <a:sym typeface="Calibri"/>
                </a:rPr>
                <a:t>Project managers</a:t>
              </a:r>
            </a:p>
          </p:txBody>
        </p:sp>
      </p:grpSp>
      <p:grpSp>
        <p:nvGrpSpPr>
          <p:cNvPr id="128" name="Group 128"/>
          <p:cNvGrpSpPr/>
          <p:nvPr/>
        </p:nvGrpSpPr>
        <p:grpSpPr>
          <a:xfrm>
            <a:off x="1147054" y="3752822"/>
            <a:ext cx="1997300" cy="519207"/>
            <a:chOff x="0" y="0"/>
            <a:chExt cx="1997299" cy="519206"/>
          </a:xfrm>
        </p:grpSpPr>
        <p:sp>
          <p:nvSpPr>
            <p:cNvPr id="126" name="Shape 126"/>
            <p:cNvSpPr/>
            <p:nvPr/>
          </p:nvSpPr>
          <p:spPr>
            <a:xfrm>
              <a:off x="0" y="0"/>
              <a:ext cx="1997300" cy="519207"/>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sz="1800">
                  <a:latin typeface="Calibri"/>
                  <a:ea typeface="Calibri"/>
                  <a:cs typeface="Calibri"/>
                  <a:sym typeface="Calibri"/>
                </a:defRPr>
              </a:pPr>
              <a:endParaRPr/>
            </a:p>
          </p:txBody>
        </p:sp>
        <p:sp>
          <p:nvSpPr>
            <p:cNvPr id="127" name="Shape 127"/>
            <p:cNvSpPr/>
            <p:nvPr/>
          </p:nvSpPr>
          <p:spPr>
            <a:xfrm>
              <a:off x="32363" y="104806"/>
              <a:ext cx="1959391" cy="288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00" tIns="10800" rIns="10800" bIns="10800" numCol="1" anchor="t">
              <a:spAutoFit/>
            </a:bodyPr>
            <a:lstStyle>
              <a:lvl1pPr algn="ctr">
                <a:defRPr sz="1800" b="1">
                  <a:latin typeface="Calibri"/>
                  <a:ea typeface="Calibri"/>
                  <a:cs typeface="Calibri"/>
                  <a:sym typeface="Calibri"/>
                </a:defRPr>
              </a:lvl1pPr>
            </a:lstStyle>
            <a:p>
              <a:pPr lvl="0">
                <a:defRPr b="0"/>
              </a:pPr>
              <a:r>
                <a:rPr b="1"/>
                <a:t>Experts</a:t>
              </a:r>
            </a:p>
          </p:txBody>
        </p:sp>
      </p:grpSp>
      <p:grpSp>
        <p:nvGrpSpPr>
          <p:cNvPr id="131" name="Group 131"/>
          <p:cNvGrpSpPr/>
          <p:nvPr/>
        </p:nvGrpSpPr>
        <p:grpSpPr>
          <a:xfrm>
            <a:off x="3420891" y="4622319"/>
            <a:ext cx="2558564" cy="612253"/>
            <a:chOff x="0" y="0"/>
            <a:chExt cx="2558563" cy="612252"/>
          </a:xfrm>
        </p:grpSpPr>
        <p:sp>
          <p:nvSpPr>
            <p:cNvPr id="129" name="Shape 129"/>
            <p:cNvSpPr/>
            <p:nvPr/>
          </p:nvSpPr>
          <p:spPr>
            <a:xfrm>
              <a:off x="0" y="0"/>
              <a:ext cx="2558564" cy="612253"/>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a:latin typeface="Calibri"/>
                  <a:ea typeface="Calibri"/>
                  <a:cs typeface="Calibri"/>
                  <a:sym typeface="Calibri"/>
                </a:defRPr>
              </a:pPr>
              <a:endParaRPr/>
            </a:p>
          </p:txBody>
        </p:sp>
        <p:pic>
          <p:nvPicPr>
            <p:cNvPr id="130" name="image12.jpeg"/>
            <p:cNvPicPr/>
            <p:nvPr/>
          </p:nvPicPr>
          <p:blipFill>
            <a:blip r:embed="rId6">
              <a:extLst/>
            </a:blip>
            <a:stretch>
              <a:fillRect/>
            </a:stretch>
          </p:blipFill>
          <p:spPr>
            <a:xfrm>
              <a:off x="146185" y="93906"/>
              <a:ext cx="2279908" cy="394662"/>
            </a:xfrm>
            <a:prstGeom prst="rect">
              <a:avLst/>
            </a:prstGeom>
            <a:ln w="12700" cap="flat">
              <a:noFill/>
              <a:miter lim="400000"/>
            </a:ln>
            <a:effectLst/>
          </p:spPr>
        </p:pic>
      </p:grpSp>
      <p:grpSp>
        <p:nvGrpSpPr>
          <p:cNvPr id="134" name="Group 134"/>
          <p:cNvGrpSpPr/>
          <p:nvPr/>
        </p:nvGrpSpPr>
        <p:grpSpPr>
          <a:xfrm>
            <a:off x="6169783" y="3755459"/>
            <a:ext cx="1894241" cy="522912"/>
            <a:chOff x="0" y="0"/>
            <a:chExt cx="1894239" cy="522911"/>
          </a:xfrm>
        </p:grpSpPr>
        <p:sp>
          <p:nvSpPr>
            <p:cNvPr id="132" name="Shape 132"/>
            <p:cNvSpPr/>
            <p:nvPr/>
          </p:nvSpPr>
          <p:spPr>
            <a:xfrm>
              <a:off x="0" y="0"/>
              <a:ext cx="1894240" cy="522912"/>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sz="1800">
                  <a:latin typeface="Calibri"/>
                  <a:ea typeface="Calibri"/>
                  <a:cs typeface="Calibri"/>
                  <a:sym typeface="Calibri"/>
                </a:defRPr>
              </a:pPr>
              <a:endParaRPr/>
            </a:p>
          </p:txBody>
        </p:sp>
        <p:sp>
          <p:nvSpPr>
            <p:cNvPr id="133" name="Shape 133"/>
            <p:cNvSpPr/>
            <p:nvPr/>
          </p:nvSpPr>
          <p:spPr>
            <a:xfrm>
              <a:off x="17977" y="40964"/>
              <a:ext cx="1858288" cy="288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00" tIns="10800" rIns="10800" bIns="10800" numCol="1" anchor="t">
              <a:spAutoFit/>
            </a:bodyPr>
            <a:lstStyle>
              <a:lvl1pPr algn="ctr">
                <a:defRPr sz="1800" b="1">
                  <a:latin typeface="Calibri"/>
                  <a:ea typeface="Calibri"/>
                  <a:cs typeface="Calibri"/>
                  <a:sym typeface="Calibri"/>
                </a:defRPr>
              </a:lvl1pPr>
            </a:lstStyle>
            <a:p>
              <a:pPr lvl="0">
                <a:defRPr b="0"/>
              </a:pPr>
              <a:r>
                <a:rPr b="1"/>
                <a:t>Network</a:t>
              </a:r>
            </a:p>
          </p:txBody>
        </p:sp>
      </p:gr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xfrm>
            <a:off x="457200" y="274636"/>
            <a:ext cx="8229600" cy="1143001"/>
          </a:xfrm>
          <a:prstGeom prst="rect">
            <a:avLst/>
          </a:prstGeom>
        </p:spPr>
        <p:txBody>
          <a:bodyPr lIns="45699" tIns="45699" rIns="45699" bIns="45699">
            <a:normAutofit/>
          </a:bodyPr>
          <a:lstStyle>
            <a:lvl1pPr>
              <a:defRPr sz="4000">
                <a:latin typeface="Arial Bold"/>
                <a:ea typeface="Arial Bold"/>
                <a:cs typeface="Arial Bold"/>
                <a:sym typeface="Arial Bold"/>
              </a:defRPr>
            </a:lvl1pPr>
          </a:lstStyle>
          <a:p>
            <a:pPr lvl="0">
              <a:defRPr sz="1800"/>
            </a:pPr>
            <a:r>
              <a:rPr sz="4000" dirty="0" err="1" smtClean="0"/>
              <a:t>Workin</a:t>
            </a:r>
            <a:r>
              <a:rPr lang="sv-SE" sz="4000" dirty="0" smtClean="0"/>
              <a:t>g areas</a:t>
            </a:r>
            <a:endParaRPr sz="4000" dirty="0"/>
          </a:p>
        </p:txBody>
      </p:sp>
      <p:grpSp>
        <p:nvGrpSpPr>
          <p:cNvPr id="150" name="Group 150"/>
          <p:cNvGrpSpPr/>
          <p:nvPr/>
        </p:nvGrpSpPr>
        <p:grpSpPr>
          <a:xfrm>
            <a:off x="2799258" y="1998663"/>
            <a:ext cx="1620005" cy="710601"/>
            <a:chOff x="0" y="0"/>
            <a:chExt cx="1620003" cy="710599"/>
          </a:xfrm>
        </p:grpSpPr>
        <p:sp>
          <p:nvSpPr>
            <p:cNvPr id="148" name="Shape 148"/>
            <p:cNvSpPr/>
            <p:nvPr/>
          </p:nvSpPr>
          <p:spPr>
            <a:xfrm>
              <a:off x="0" y="0"/>
              <a:ext cx="1620003" cy="710599"/>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a:latin typeface="Calibri"/>
                  <a:ea typeface="Calibri"/>
                  <a:cs typeface="Calibri"/>
                  <a:sym typeface="Calibri"/>
                </a:defRPr>
              </a:pPr>
              <a:endParaRPr/>
            </a:p>
          </p:txBody>
        </p:sp>
        <p:sp>
          <p:nvSpPr>
            <p:cNvPr id="149" name="Shape 149"/>
            <p:cNvSpPr/>
            <p:nvPr/>
          </p:nvSpPr>
          <p:spPr>
            <a:xfrm>
              <a:off x="34687" y="34688"/>
              <a:ext cx="1550628" cy="5142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00" tIns="10800" rIns="10800" bIns="10800" numCol="1" anchor="t">
              <a:spAutoFit/>
            </a:bodyPr>
            <a:lstStyle/>
            <a:p>
              <a:pPr lvl="0" algn="ctr">
                <a:defRPr sz="1800"/>
              </a:pPr>
              <a:r>
                <a:rPr sz="1600" dirty="0">
                  <a:latin typeface="Calibri"/>
                  <a:ea typeface="Calibri"/>
                  <a:cs typeface="Calibri"/>
                  <a:sym typeface="Calibri"/>
                </a:rPr>
                <a:t>Method inventory</a:t>
              </a:r>
              <a:endParaRPr sz="1600" dirty="0">
                <a:latin typeface="Arial"/>
                <a:ea typeface="Arial"/>
                <a:cs typeface="Arial"/>
                <a:sym typeface="Arial"/>
              </a:endParaRPr>
            </a:p>
            <a:p>
              <a:pPr lvl="0" algn="ctr">
                <a:defRPr sz="1800"/>
              </a:pPr>
              <a:r>
                <a:rPr lang="sv-SE" sz="1600" dirty="0" smtClean="0">
                  <a:latin typeface="Calibri"/>
                  <a:ea typeface="Calibri"/>
                  <a:cs typeface="Calibri"/>
                  <a:sym typeface="Calibri"/>
                </a:rPr>
                <a:t>And </a:t>
              </a:r>
              <a:r>
                <a:rPr sz="1600" dirty="0" smtClean="0">
                  <a:latin typeface="Calibri"/>
                  <a:ea typeface="Calibri"/>
                  <a:cs typeface="Calibri"/>
                  <a:sym typeface="Calibri"/>
                </a:rPr>
                <a:t>development</a:t>
              </a:r>
              <a:endParaRPr sz="1600" dirty="0">
                <a:latin typeface="Calibri"/>
                <a:ea typeface="Calibri"/>
                <a:cs typeface="Calibri"/>
                <a:sym typeface="Calibri"/>
              </a:endParaRPr>
            </a:p>
          </p:txBody>
        </p:sp>
      </p:grpSp>
      <p:grpSp>
        <p:nvGrpSpPr>
          <p:cNvPr id="153" name="Group 153"/>
          <p:cNvGrpSpPr/>
          <p:nvPr/>
        </p:nvGrpSpPr>
        <p:grpSpPr>
          <a:xfrm>
            <a:off x="908661" y="1998663"/>
            <a:ext cx="1620002" cy="710601"/>
            <a:chOff x="0" y="0"/>
            <a:chExt cx="1620001" cy="710599"/>
          </a:xfrm>
        </p:grpSpPr>
        <p:sp>
          <p:nvSpPr>
            <p:cNvPr id="151" name="Shape 151"/>
            <p:cNvSpPr/>
            <p:nvPr/>
          </p:nvSpPr>
          <p:spPr>
            <a:xfrm>
              <a:off x="0" y="0"/>
              <a:ext cx="1620001" cy="710599"/>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a:latin typeface="Calibri"/>
                  <a:ea typeface="Calibri"/>
                  <a:cs typeface="Calibri"/>
                  <a:sym typeface="Calibri"/>
                </a:defRPr>
              </a:pPr>
              <a:endParaRPr/>
            </a:p>
          </p:txBody>
        </p:sp>
        <p:sp>
          <p:nvSpPr>
            <p:cNvPr id="152" name="Shape 152"/>
            <p:cNvSpPr/>
            <p:nvPr/>
          </p:nvSpPr>
          <p:spPr>
            <a:xfrm>
              <a:off x="34687" y="34688"/>
              <a:ext cx="1550627" cy="2680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00" tIns="10800" rIns="10800" bIns="10800" numCol="1" anchor="t">
              <a:spAutoFit/>
            </a:bodyPr>
            <a:lstStyle>
              <a:lvl1pPr algn="ctr">
                <a:defRPr>
                  <a:latin typeface="Calibri"/>
                  <a:ea typeface="Calibri"/>
                  <a:cs typeface="Calibri"/>
                  <a:sym typeface="Calibri"/>
                </a:defRPr>
              </a:lvl1pPr>
            </a:lstStyle>
            <a:p>
              <a:pPr lvl="0">
                <a:defRPr sz="1800"/>
              </a:pPr>
              <a:r>
                <a:rPr sz="1600" dirty="0"/>
                <a:t>Education</a:t>
              </a:r>
            </a:p>
          </p:txBody>
        </p:sp>
      </p:grpSp>
      <p:grpSp>
        <p:nvGrpSpPr>
          <p:cNvPr id="156" name="Group 156"/>
          <p:cNvGrpSpPr/>
          <p:nvPr/>
        </p:nvGrpSpPr>
        <p:grpSpPr>
          <a:xfrm>
            <a:off x="4771161" y="2019899"/>
            <a:ext cx="1620005" cy="710601"/>
            <a:chOff x="0" y="0"/>
            <a:chExt cx="1620003" cy="710599"/>
          </a:xfrm>
        </p:grpSpPr>
        <p:sp>
          <p:nvSpPr>
            <p:cNvPr id="154" name="Shape 154"/>
            <p:cNvSpPr/>
            <p:nvPr/>
          </p:nvSpPr>
          <p:spPr>
            <a:xfrm>
              <a:off x="0" y="0"/>
              <a:ext cx="1620003" cy="710599"/>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a:latin typeface="Calibri"/>
                  <a:ea typeface="Calibri"/>
                  <a:cs typeface="Calibri"/>
                  <a:sym typeface="Calibri"/>
                </a:defRPr>
              </a:pPr>
              <a:endParaRPr/>
            </a:p>
          </p:txBody>
        </p:sp>
        <p:sp>
          <p:nvSpPr>
            <p:cNvPr id="155" name="Shape 155"/>
            <p:cNvSpPr/>
            <p:nvPr/>
          </p:nvSpPr>
          <p:spPr>
            <a:xfrm>
              <a:off x="34687" y="34688"/>
              <a:ext cx="1550628" cy="5142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00" tIns="10800" rIns="10800" bIns="10800" numCol="1" anchor="t">
              <a:spAutoFit/>
            </a:bodyPr>
            <a:lstStyle>
              <a:lvl1pPr algn="ctr">
                <a:defRPr>
                  <a:latin typeface="Calibri"/>
                  <a:ea typeface="Calibri"/>
                  <a:cs typeface="Calibri"/>
                  <a:sym typeface="Calibri"/>
                </a:defRPr>
              </a:lvl1pPr>
            </a:lstStyle>
            <a:p>
              <a:pPr lvl="0">
                <a:defRPr sz="1800"/>
              </a:pPr>
              <a:r>
                <a:rPr sz="1600" dirty="0"/>
                <a:t>Impact on design processes</a:t>
              </a:r>
            </a:p>
          </p:txBody>
        </p:sp>
      </p:grpSp>
      <p:grpSp>
        <p:nvGrpSpPr>
          <p:cNvPr id="159" name="Group 159"/>
          <p:cNvGrpSpPr/>
          <p:nvPr/>
        </p:nvGrpSpPr>
        <p:grpSpPr>
          <a:xfrm>
            <a:off x="6525462" y="1998663"/>
            <a:ext cx="1620005" cy="710601"/>
            <a:chOff x="0" y="0"/>
            <a:chExt cx="1620003" cy="710599"/>
          </a:xfrm>
        </p:grpSpPr>
        <p:sp>
          <p:nvSpPr>
            <p:cNvPr id="157" name="Shape 157"/>
            <p:cNvSpPr/>
            <p:nvPr/>
          </p:nvSpPr>
          <p:spPr>
            <a:xfrm>
              <a:off x="0" y="0"/>
              <a:ext cx="1620003" cy="710599"/>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a:latin typeface="Calibri"/>
                  <a:ea typeface="Calibri"/>
                  <a:cs typeface="Calibri"/>
                  <a:sym typeface="Calibri"/>
                </a:defRPr>
              </a:pPr>
              <a:endParaRPr/>
            </a:p>
          </p:txBody>
        </p:sp>
        <p:sp>
          <p:nvSpPr>
            <p:cNvPr id="158" name="Shape 158"/>
            <p:cNvSpPr/>
            <p:nvPr/>
          </p:nvSpPr>
          <p:spPr>
            <a:xfrm>
              <a:off x="34687" y="34688"/>
              <a:ext cx="1550628" cy="2680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00" tIns="10800" rIns="10800" bIns="10800" numCol="1" anchor="t">
              <a:spAutoFit/>
            </a:bodyPr>
            <a:lstStyle>
              <a:lvl1pPr algn="ctr">
                <a:defRPr>
                  <a:latin typeface="Calibri"/>
                  <a:ea typeface="Calibri"/>
                  <a:cs typeface="Calibri"/>
                  <a:sym typeface="Calibri"/>
                </a:defRPr>
              </a:lvl1pPr>
            </a:lstStyle>
            <a:p>
              <a:pPr lvl="0">
                <a:defRPr sz="1800"/>
              </a:pPr>
              <a:r>
                <a:rPr sz="1600" dirty="0"/>
                <a:t>Standardization</a:t>
              </a:r>
            </a:p>
          </p:txBody>
        </p:sp>
      </p:grpSp>
      <p:grpSp>
        <p:nvGrpSpPr>
          <p:cNvPr id="162" name="Group 162"/>
          <p:cNvGrpSpPr/>
          <p:nvPr/>
        </p:nvGrpSpPr>
        <p:grpSpPr>
          <a:xfrm>
            <a:off x="908661" y="1579562"/>
            <a:ext cx="1620001" cy="360002"/>
            <a:chOff x="0" y="0"/>
            <a:chExt cx="1620000" cy="360001"/>
          </a:xfrm>
        </p:grpSpPr>
        <p:sp>
          <p:nvSpPr>
            <p:cNvPr id="160" name="Shape 160"/>
            <p:cNvSpPr/>
            <p:nvPr/>
          </p:nvSpPr>
          <p:spPr>
            <a:xfrm>
              <a:off x="0" y="-1"/>
              <a:ext cx="1620001" cy="360003"/>
            </a:xfrm>
            <a:prstGeom prst="roundRect">
              <a:avLst>
                <a:gd name="adj" fmla="val 16667"/>
              </a:avLst>
            </a:prstGeom>
            <a:solidFill>
              <a:srgbClr val="D6E3BC"/>
            </a:solidFill>
            <a:ln w="9525" cap="flat">
              <a:solidFill>
                <a:srgbClr val="000000"/>
              </a:solidFill>
              <a:prstDash val="solid"/>
              <a:round/>
            </a:ln>
            <a:effectLst/>
          </p:spPr>
          <p:txBody>
            <a:bodyPr wrap="square" lIns="0" tIns="0" rIns="0" bIns="0" numCol="1" anchor="t">
              <a:noAutofit/>
            </a:bodyPr>
            <a:lstStyle/>
            <a:p>
              <a:pPr lvl="0" algn="ctr">
                <a:defRPr>
                  <a:latin typeface="Arial"/>
                  <a:ea typeface="Arial"/>
                  <a:cs typeface="Arial"/>
                  <a:sym typeface="Arial"/>
                </a:defRPr>
              </a:pPr>
              <a:endParaRPr/>
            </a:p>
          </p:txBody>
        </p:sp>
        <p:sp>
          <p:nvSpPr>
            <p:cNvPr id="161" name="Shape 161"/>
            <p:cNvSpPr/>
            <p:nvPr/>
          </p:nvSpPr>
          <p:spPr>
            <a:xfrm>
              <a:off x="17573" y="17573"/>
              <a:ext cx="1584855" cy="288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00" tIns="10800" rIns="10800" bIns="10800" numCol="1" anchor="t">
              <a:spAutoFit/>
            </a:bodyPr>
            <a:lstStyle>
              <a:lvl1pPr algn="ctr">
                <a:defRPr sz="1800" b="1">
                  <a:latin typeface="Calibri"/>
                  <a:ea typeface="Calibri"/>
                  <a:cs typeface="Calibri"/>
                  <a:sym typeface="Calibri"/>
                </a:defRPr>
              </a:lvl1pPr>
            </a:lstStyle>
            <a:p>
              <a:pPr lvl="0">
                <a:defRPr b="0"/>
              </a:pPr>
              <a:r>
                <a:rPr b="1"/>
                <a:t>Track 1</a:t>
              </a:r>
            </a:p>
          </p:txBody>
        </p:sp>
      </p:grpSp>
      <p:grpSp>
        <p:nvGrpSpPr>
          <p:cNvPr id="165" name="Group 165"/>
          <p:cNvGrpSpPr/>
          <p:nvPr/>
        </p:nvGrpSpPr>
        <p:grpSpPr>
          <a:xfrm>
            <a:off x="2800960" y="1566862"/>
            <a:ext cx="1620001" cy="360002"/>
            <a:chOff x="0" y="0"/>
            <a:chExt cx="1620000" cy="360001"/>
          </a:xfrm>
        </p:grpSpPr>
        <p:sp>
          <p:nvSpPr>
            <p:cNvPr id="163" name="Shape 163"/>
            <p:cNvSpPr/>
            <p:nvPr/>
          </p:nvSpPr>
          <p:spPr>
            <a:xfrm>
              <a:off x="0" y="-1"/>
              <a:ext cx="1620001" cy="360003"/>
            </a:xfrm>
            <a:prstGeom prst="roundRect">
              <a:avLst>
                <a:gd name="adj" fmla="val 16667"/>
              </a:avLst>
            </a:prstGeom>
            <a:solidFill>
              <a:srgbClr val="D6E3BC"/>
            </a:solidFill>
            <a:ln w="9525" cap="flat">
              <a:solidFill>
                <a:srgbClr val="000000"/>
              </a:solidFill>
              <a:prstDash val="solid"/>
              <a:round/>
            </a:ln>
            <a:effectLst/>
          </p:spPr>
          <p:txBody>
            <a:bodyPr wrap="square" lIns="0" tIns="0" rIns="0" bIns="0" numCol="1" anchor="t">
              <a:noAutofit/>
            </a:bodyPr>
            <a:lstStyle/>
            <a:p>
              <a:pPr lvl="0" algn="ctr">
                <a:defRPr>
                  <a:latin typeface="Arial"/>
                  <a:ea typeface="Arial"/>
                  <a:cs typeface="Arial"/>
                  <a:sym typeface="Arial"/>
                </a:defRPr>
              </a:pPr>
              <a:endParaRPr/>
            </a:p>
          </p:txBody>
        </p:sp>
        <p:sp>
          <p:nvSpPr>
            <p:cNvPr id="164" name="Shape 164"/>
            <p:cNvSpPr/>
            <p:nvPr/>
          </p:nvSpPr>
          <p:spPr>
            <a:xfrm>
              <a:off x="17573" y="17573"/>
              <a:ext cx="1584855" cy="288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00" tIns="10800" rIns="10800" bIns="10800" numCol="1" anchor="t">
              <a:spAutoFit/>
            </a:bodyPr>
            <a:lstStyle>
              <a:lvl1pPr algn="ctr">
                <a:defRPr sz="1800" b="1">
                  <a:latin typeface="Calibri"/>
                  <a:ea typeface="Calibri"/>
                  <a:cs typeface="Calibri"/>
                  <a:sym typeface="Calibri"/>
                </a:defRPr>
              </a:lvl1pPr>
            </a:lstStyle>
            <a:p>
              <a:pPr lvl="0">
                <a:defRPr b="0"/>
              </a:pPr>
              <a:r>
                <a:rPr b="1"/>
                <a:t>Track 2</a:t>
              </a:r>
            </a:p>
          </p:txBody>
        </p:sp>
      </p:grpSp>
      <p:grpSp>
        <p:nvGrpSpPr>
          <p:cNvPr id="168" name="Group 168"/>
          <p:cNvGrpSpPr/>
          <p:nvPr/>
        </p:nvGrpSpPr>
        <p:grpSpPr>
          <a:xfrm>
            <a:off x="4782159" y="1566862"/>
            <a:ext cx="3363304" cy="360002"/>
            <a:chOff x="0" y="0"/>
            <a:chExt cx="3363302" cy="360001"/>
          </a:xfrm>
        </p:grpSpPr>
        <p:sp>
          <p:nvSpPr>
            <p:cNvPr id="166" name="Shape 166"/>
            <p:cNvSpPr/>
            <p:nvPr/>
          </p:nvSpPr>
          <p:spPr>
            <a:xfrm>
              <a:off x="-1" y="-1"/>
              <a:ext cx="3363303" cy="360003"/>
            </a:xfrm>
            <a:prstGeom prst="roundRect">
              <a:avLst>
                <a:gd name="adj" fmla="val 16667"/>
              </a:avLst>
            </a:prstGeom>
            <a:solidFill>
              <a:srgbClr val="D6E3BC"/>
            </a:solidFill>
            <a:ln w="9525" cap="flat">
              <a:solidFill>
                <a:srgbClr val="000000"/>
              </a:solidFill>
              <a:prstDash val="solid"/>
              <a:round/>
            </a:ln>
            <a:effectLst/>
          </p:spPr>
          <p:txBody>
            <a:bodyPr wrap="square" lIns="0" tIns="0" rIns="0" bIns="0" numCol="1" anchor="t">
              <a:noAutofit/>
            </a:bodyPr>
            <a:lstStyle/>
            <a:p>
              <a:pPr lvl="0" algn="ctr">
                <a:defRPr>
                  <a:latin typeface="Arial"/>
                  <a:ea typeface="Arial"/>
                  <a:cs typeface="Arial"/>
                  <a:sym typeface="Arial"/>
                </a:defRPr>
              </a:pPr>
              <a:endParaRPr/>
            </a:p>
          </p:txBody>
        </p:sp>
        <p:sp>
          <p:nvSpPr>
            <p:cNvPr id="167" name="Shape 167"/>
            <p:cNvSpPr/>
            <p:nvPr/>
          </p:nvSpPr>
          <p:spPr>
            <a:xfrm>
              <a:off x="17572" y="17573"/>
              <a:ext cx="3328157" cy="288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00" tIns="10800" rIns="10800" bIns="10800" numCol="1" anchor="t">
              <a:spAutoFit/>
            </a:bodyPr>
            <a:lstStyle>
              <a:lvl1pPr algn="ctr">
                <a:defRPr sz="1800" b="1">
                  <a:latin typeface="Calibri"/>
                  <a:ea typeface="Calibri"/>
                  <a:cs typeface="Calibri"/>
                  <a:sym typeface="Calibri"/>
                </a:defRPr>
              </a:lvl1pPr>
            </a:lstStyle>
            <a:p>
              <a:pPr lvl="0">
                <a:defRPr b="0"/>
              </a:pPr>
              <a:r>
                <a:rPr b="1"/>
                <a:t>Track 3</a:t>
              </a:r>
            </a:p>
          </p:txBody>
        </p:sp>
      </p:grpSp>
      <p:pic>
        <p:nvPicPr>
          <p:cNvPr id="169" name="image13.jpeg"/>
          <p:cNvPicPr/>
          <p:nvPr/>
        </p:nvPicPr>
        <p:blipFill>
          <a:blip r:embed="rId3">
            <a:extLst/>
          </a:blip>
          <a:srcRect b="18468"/>
          <a:stretch>
            <a:fillRect/>
          </a:stretch>
        </p:blipFill>
        <p:spPr>
          <a:xfrm>
            <a:off x="4779962" y="2844800"/>
            <a:ext cx="1620002" cy="990600"/>
          </a:xfrm>
          <a:prstGeom prst="rect">
            <a:avLst/>
          </a:prstGeom>
          <a:ln w="12700">
            <a:miter lim="400000"/>
          </a:ln>
        </p:spPr>
      </p:pic>
      <p:pic>
        <p:nvPicPr>
          <p:cNvPr id="171" name="image15.jpeg"/>
          <p:cNvPicPr/>
          <p:nvPr/>
        </p:nvPicPr>
        <p:blipFill>
          <a:blip r:embed="rId4">
            <a:extLst/>
          </a:blip>
          <a:stretch>
            <a:fillRect/>
          </a:stretch>
        </p:blipFill>
        <p:spPr>
          <a:xfrm>
            <a:off x="912391" y="2849563"/>
            <a:ext cx="1620000" cy="911578"/>
          </a:xfrm>
          <a:prstGeom prst="rect">
            <a:avLst/>
          </a:prstGeom>
          <a:ln w="12700">
            <a:miter lim="400000"/>
          </a:ln>
        </p:spPr>
      </p:pic>
      <p:pic>
        <p:nvPicPr>
          <p:cNvPr id="172" name="image16.png"/>
          <p:cNvPicPr/>
          <p:nvPr/>
        </p:nvPicPr>
        <p:blipFill>
          <a:blip r:embed="rId5">
            <a:extLst/>
          </a:blip>
          <a:srcRect r="29497" b="14744"/>
          <a:stretch>
            <a:fillRect/>
          </a:stretch>
        </p:blipFill>
        <p:spPr>
          <a:xfrm>
            <a:off x="927099" y="3898901"/>
            <a:ext cx="1620001" cy="1092200"/>
          </a:xfrm>
          <a:prstGeom prst="rect">
            <a:avLst/>
          </a:prstGeom>
          <a:ln w="12700">
            <a:miter lim="400000"/>
          </a:ln>
        </p:spPr>
      </p:pic>
      <p:pic>
        <p:nvPicPr>
          <p:cNvPr id="173" name="image17.jpeg"/>
          <p:cNvPicPr/>
          <p:nvPr/>
        </p:nvPicPr>
        <p:blipFill>
          <a:blip r:embed="rId6">
            <a:extLst/>
          </a:blip>
          <a:srcRect b="29117"/>
          <a:stretch>
            <a:fillRect/>
          </a:stretch>
        </p:blipFill>
        <p:spPr>
          <a:xfrm>
            <a:off x="939800" y="5118101"/>
            <a:ext cx="1620000" cy="977900"/>
          </a:xfrm>
          <a:prstGeom prst="rect">
            <a:avLst/>
          </a:prstGeom>
          <a:ln w="12700">
            <a:miter lim="400000"/>
          </a:ln>
        </p:spPr>
      </p:pic>
      <p:pic>
        <p:nvPicPr>
          <p:cNvPr id="174" name="image18.png"/>
          <p:cNvPicPr/>
          <p:nvPr/>
        </p:nvPicPr>
        <p:blipFill>
          <a:blip r:embed="rId7">
            <a:extLst/>
          </a:blip>
          <a:stretch>
            <a:fillRect/>
          </a:stretch>
        </p:blipFill>
        <p:spPr>
          <a:xfrm>
            <a:off x="2833321" y="4485435"/>
            <a:ext cx="1644179" cy="1224390"/>
          </a:xfrm>
          <a:prstGeom prst="rect">
            <a:avLst/>
          </a:prstGeom>
          <a:ln>
            <a:solidFill/>
            <a:round/>
          </a:ln>
        </p:spPr>
      </p:pic>
      <p:pic>
        <p:nvPicPr>
          <p:cNvPr id="175" name="image19.png"/>
          <p:cNvPicPr/>
          <p:nvPr/>
        </p:nvPicPr>
        <p:blipFill>
          <a:blip r:embed="rId8">
            <a:extLst/>
          </a:blip>
          <a:stretch>
            <a:fillRect/>
          </a:stretch>
        </p:blipFill>
        <p:spPr>
          <a:xfrm>
            <a:off x="6594026" y="2849563"/>
            <a:ext cx="1620002" cy="1171801"/>
          </a:xfrm>
          <a:prstGeom prst="rect">
            <a:avLst/>
          </a:prstGeom>
          <a:ln w="12700">
            <a:miter lim="400000"/>
          </a:ln>
        </p:spPr>
      </p:pic>
      <p:pic>
        <p:nvPicPr>
          <p:cNvPr id="176" name="image20.jpeg"/>
          <p:cNvPicPr/>
          <p:nvPr/>
        </p:nvPicPr>
        <p:blipFill>
          <a:blip r:embed="rId9">
            <a:extLst/>
          </a:blip>
          <a:stretch>
            <a:fillRect/>
          </a:stretch>
        </p:blipFill>
        <p:spPr>
          <a:xfrm>
            <a:off x="6594026" y="4072414"/>
            <a:ext cx="1620002" cy="1620003"/>
          </a:xfrm>
          <a:prstGeom prst="rect">
            <a:avLst/>
          </a:prstGeom>
          <a:ln w="12700">
            <a:miter lim="400000"/>
          </a:ln>
        </p:spPr>
      </p:pic>
      <p:pic>
        <p:nvPicPr>
          <p:cNvPr id="178" name="image21.png"/>
          <p:cNvPicPr/>
          <p:nvPr/>
        </p:nvPicPr>
        <p:blipFill>
          <a:blip r:embed="rId10">
            <a:extLst/>
          </a:blip>
          <a:stretch>
            <a:fillRect/>
          </a:stretch>
        </p:blipFill>
        <p:spPr>
          <a:xfrm>
            <a:off x="2736255" y="2844312"/>
            <a:ext cx="1746009" cy="1519317"/>
          </a:xfrm>
          <a:prstGeom prst="rect">
            <a:avLst/>
          </a:prstGeom>
          <a:ln w="12700">
            <a:miter lim="400000"/>
          </a:ln>
        </p:spPr>
      </p:pic>
      <p:pic>
        <p:nvPicPr>
          <p:cNvPr id="179" name="image22.tif"/>
          <p:cNvPicPr/>
          <p:nvPr/>
        </p:nvPicPr>
        <p:blipFill>
          <a:blip r:embed="rId11">
            <a:extLst/>
          </a:blip>
          <a:stretch>
            <a:fillRect/>
          </a:stretch>
        </p:blipFill>
        <p:spPr>
          <a:xfrm>
            <a:off x="4672414" y="5369338"/>
            <a:ext cx="1835142" cy="795966"/>
          </a:xfrm>
          <a:prstGeom prst="rect">
            <a:avLst/>
          </a:prstGeom>
          <a:ln w="12700">
            <a:miter lim="400000"/>
          </a:ln>
        </p:spPr>
      </p:pic>
      <p:pic>
        <p:nvPicPr>
          <p:cNvPr id="35" name="DSC_0222.jpeg"/>
          <p:cNvPicPr/>
          <p:nvPr/>
        </p:nvPicPr>
        <p:blipFill>
          <a:blip r:embed="rId12">
            <a:extLst/>
          </a:blip>
          <a:stretch>
            <a:fillRect/>
          </a:stretch>
        </p:blipFill>
        <p:spPr>
          <a:xfrm>
            <a:off x="4788024" y="3933056"/>
            <a:ext cx="1584176" cy="122413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image23.png"/>
          <p:cNvPicPr/>
          <p:nvPr/>
        </p:nvPicPr>
        <p:blipFill>
          <a:blip r:embed="rId3">
            <a:extLst/>
          </a:blip>
          <a:stretch>
            <a:fillRect/>
          </a:stretch>
        </p:blipFill>
        <p:spPr>
          <a:xfrm>
            <a:off x="280747" y="1412776"/>
            <a:ext cx="8462210" cy="4558634"/>
          </a:xfrm>
          <a:prstGeom prst="rect">
            <a:avLst/>
          </a:prstGeom>
          <a:ln>
            <a:solidFill/>
            <a:round/>
          </a:ln>
        </p:spPr>
      </p:pic>
      <p:sp>
        <p:nvSpPr>
          <p:cNvPr id="184" name="Shape 184"/>
          <p:cNvSpPr/>
          <p:nvPr/>
        </p:nvSpPr>
        <p:spPr>
          <a:xfrm>
            <a:off x="280747" y="494632"/>
            <a:ext cx="8462210" cy="64631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4000">
                <a:latin typeface="Arial Bold"/>
                <a:ea typeface="Arial Bold"/>
                <a:cs typeface="Arial Bold"/>
                <a:sym typeface="Arial Bold"/>
                <a:hlinkClick r:id="rId4"/>
              </a:defRPr>
            </a:lvl1pPr>
          </a:lstStyle>
          <a:p>
            <a:pPr lvl="0">
              <a:defRPr sz="1800"/>
            </a:pPr>
            <a:r>
              <a:rPr sz="4000">
                <a:hlinkClick r:id="rId4"/>
              </a:rPr>
              <a:t>www.fungerandemedier.se</a:t>
            </a:r>
          </a:p>
        </p:txBody>
      </p:sp>
      <p:sp>
        <p:nvSpPr>
          <p:cNvPr id="185" name="Shape 185"/>
          <p:cNvSpPr/>
          <p:nvPr/>
        </p:nvSpPr>
        <p:spPr>
          <a:xfrm>
            <a:off x="2286000" y="3167389"/>
            <a:ext cx="4572000" cy="61736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800">
                <a:latin typeface="Arial"/>
                <a:ea typeface="Arial"/>
                <a:cs typeface="Arial"/>
                <a:sym typeface="Arial"/>
              </a:defRPr>
            </a:lvl1pPr>
          </a:lstStyle>
          <a:p>
            <a:pPr lvl="0"/>
            <a:r>
              <a:t/>
            </a:r>
            <a:br/>
            <a:endParaRPr/>
          </a:p>
        </p:txBody>
      </p:sp>
      <p:pic>
        <p:nvPicPr>
          <p:cNvPr id="187" name="image24.png" descr="Skärmavbild 2014-06-07 kl. 16.42.32.png"/>
          <p:cNvPicPr/>
          <p:nvPr/>
        </p:nvPicPr>
        <p:blipFill>
          <a:blip r:embed="rId5">
            <a:extLst/>
          </a:blip>
          <a:stretch>
            <a:fillRect/>
          </a:stretch>
        </p:blipFill>
        <p:spPr>
          <a:xfrm>
            <a:off x="5449868" y="1306883"/>
            <a:ext cx="3521733" cy="99971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p:nvPr/>
        </p:nvSpPr>
        <p:spPr>
          <a:xfrm>
            <a:off x="1936100" y="6569175"/>
            <a:ext cx="5271798" cy="28882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lgn="ctr">
              <a:defRPr sz="1800"/>
            </a:pPr>
            <a:r>
              <a:rPr sz="1400">
                <a:solidFill>
                  <a:srgbClr val="FFFFFF"/>
                </a:solidFill>
                <a:latin typeface="Arial"/>
                <a:ea typeface="Arial"/>
                <a:cs typeface="Arial"/>
                <a:sym typeface="Arial"/>
              </a:rPr>
              <a:t>UD2014 </a:t>
            </a:r>
            <a:r>
              <a:rPr sz="1400">
                <a:solidFill>
                  <a:srgbClr val="FFFFFF"/>
                </a:solidFill>
                <a:latin typeface="Arial Bold"/>
                <a:ea typeface="Arial Bold"/>
                <a:cs typeface="Arial Bold"/>
                <a:sym typeface="Arial Bold"/>
              </a:rPr>
              <a:t>The web and cognitive disabilities  18th of June 2014</a:t>
            </a:r>
          </a:p>
        </p:txBody>
      </p:sp>
      <p:pic>
        <p:nvPicPr>
          <p:cNvPr id="192" name="image3.png" descr="Begripsam_04_mask.png"/>
          <p:cNvPicPr/>
          <p:nvPr/>
        </p:nvPicPr>
        <p:blipFill>
          <a:blip r:embed="rId3">
            <a:extLst/>
          </a:blip>
          <a:stretch>
            <a:fillRect/>
          </a:stretch>
        </p:blipFill>
        <p:spPr>
          <a:xfrm>
            <a:off x="4983" y="4899419"/>
            <a:ext cx="9388034" cy="1990311"/>
          </a:xfrm>
          <a:prstGeom prst="rect">
            <a:avLst/>
          </a:prstGeom>
          <a:ln w="12700">
            <a:miter lim="400000"/>
          </a:ln>
        </p:spPr>
      </p:pic>
      <p:sp>
        <p:nvSpPr>
          <p:cNvPr id="194" name="Shape 194"/>
          <p:cNvSpPr/>
          <p:nvPr/>
        </p:nvSpPr>
        <p:spPr>
          <a:xfrm>
            <a:off x="608052" y="1860733"/>
            <a:ext cx="7927896" cy="19694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6500">
                <a:latin typeface="Arial Bold"/>
                <a:ea typeface="Arial Bold"/>
                <a:cs typeface="Arial Bold"/>
                <a:sym typeface="Arial Bold"/>
              </a:defRPr>
            </a:lvl1pPr>
          </a:lstStyle>
          <a:p>
            <a:pPr lvl="0">
              <a:defRPr sz="1800"/>
            </a:pPr>
            <a:r>
              <a:rPr sz="6500"/>
              <a:t>Problems with current standards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457200" y="1999033"/>
            <a:ext cx="8229600" cy="365760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1262063" lvl="0" indent="-363538">
              <a:lnSpc>
                <a:spcPct val="90000"/>
              </a:lnSpc>
              <a:spcAft>
                <a:spcPts val="800"/>
              </a:spcAft>
              <a:buClr>
                <a:srgbClr val="000000"/>
              </a:buClr>
              <a:buSzPct val="98333"/>
              <a:buFont typeface="Trebuchet MS"/>
              <a:buChar char="•"/>
              <a:defRPr sz="1800"/>
            </a:pPr>
            <a:r>
              <a:rPr sz="4400" dirty="0">
                <a:latin typeface="Arial"/>
                <a:ea typeface="Arial"/>
                <a:cs typeface="Arial"/>
                <a:sym typeface="Arial"/>
                <a:hlinkClick r:id="rId3"/>
              </a:rPr>
              <a:t>1 Perceivable</a:t>
            </a:r>
            <a:endParaRPr sz="4400" dirty="0">
              <a:latin typeface="Arial"/>
              <a:ea typeface="Arial"/>
              <a:cs typeface="Arial"/>
              <a:sym typeface="Arial"/>
            </a:endParaRPr>
          </a:p>
          <a:p>
            <a:pPr marL="1262063" lvl="0" indent="-363538">
              <a:lnSpc>
                <a:spcPct val="90000"/>
              </a:lnSpc>
              <a:spcAft>
                <a:spcPts val="800"/>
              </a:spcAft>
              <a:buClr>
                <a:srgbClr val="000000"/>
              </a:buClr>
              <a:buSzPct val="98333"/>
              <a:buFont typeface="Trebuchet MS"/>
              <a:buChar char="•"/>
              <a:defRPr sz="1800"/>
            </a:pPr>
            <a:r>
              <a:rPr sz="4400" dirty="0">
                <a:latin typeface="Arial"/>
                <a:ea typeface="Arial"/>
                <a:cs typeface="Arial"/>
                <a:sym typeface="Arial"/>
                <a:hlinkClick r:id="rId3"/>
              </a:rPr>
              <a:t>2 Operable</a:t>
            </a:r>
            <a:endParaRPr sz="4400" dirty="0">
              <a:latin typeface="Arial"/>
              <a:ea typeface="Arial"/>
              <a:cs typeface="Arial"/>
              <a:sym typeface="Arial"/>
            </a:endParaRPr>
          </a:p>
          <a:p>
            <a:pPr marL="1262063" lvl="0" indent="-363538">
              <a:lnSpc>
                <a:spcPct val="90000"/>
              </a:lnSpc>
              <a:spcAft>
                <a:spcPts val="800"/>
              </a:spcAft>
              <a:buClr>
                <a:srgbClr val="000000"/>
              </a:buClr>
              <a:buSzPct val="98333"/>
              <a:buFont typeface="Trebuchet MS"/>
              <a:buChar char="•"/>
              <a:defRPr sz="1800"/>
            </a:pPr>
            <a:r>
              <a:rPr sz="4400" dirty="0">
                <a:latin typeface="Arial"/>
                <a:ea typeface="Arial"/>
                <a:cs typeface="Arial"/>
                <a:sym typeface="Arial"/>
                <a:hlinkClick r:id="rId3"/>
              </a:rPr>
              <a:t>3 Understandable</a:t>
            </a:r>
            <a:endParaRPr sz="4400" dirty="0">
              <a:latin typeface="Arial"/>
              <a:ea typeface="Arial"/>
              <a:cs typeface="Arial"/>
              <a:sym typeface="Arial"/>
            </a:endParaRPr>
          </a:p>
          <a:p>
            <a:pPr marL="1262063" lvl="0" indent="-363538">
              <a:lnSpc>
                <a:spcPct val="90000"/>
              </a:lnSpc>
              <a:spcAft>
                <a:spcPts val="800"/>
              </a:spcAft>
              <a:buClr>
                <a:srgbClr val="000000"/>
              </a:buClr>
              <a:buSzPct val="98333"/>
              <a:buFont typeface="Trebuchet MS"/>
              <a:buChar char="•"/>
              <a:defRPr sz="1800"/>
            </a:pPr>
            <a:r>
              <a:rPr sz="4400" dirty="0">
                <a:latin typeface="Arial"/>
                <a:ea typeface="Arial"/>
                <a:cs typeface="Arial"/>
                <a:sym typeface="Arial"/>
                <a:hlinkClick r:id="rId3"/>
              </a:rPr>
              <a:t>4 Robust</a:t>
            </a:r>
          </a:p>
        </p:txBody>
      </p:sp>
      <p:sp>
        <p:nvSpPr>
          <p:cNvPr id="197" name="Shape 197"/>
          <p:cNvSpPr/>
          <p:nvPr/>
        </p:nvSpPr>
        <p:spPr>
          <a:xfrm>
            <a:off x="929389" y="494674"/>
            <a:ext cx="6908313" cy="6463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4000">
                <a:latin typeface="Arial"/>
                <a:ea typeface="Arial"/>
                <a:cs typeface="Arial"/>
                <a:sym typeface="Arial"/>
              </a:defRPr>
            </a:lvl1pPr>
          </a:lstStyle>
          <a:p>
            <a:pPr lvl="0">
              <a:defRPr sz="1800"/>
            </a:pPr>
            <a:r>
              <a:rPr sz="4000"/>
              <a:t>WCAG 2.0 – 4 main principles</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image25.png"/>
          <p:cNvPicPr/>
          <p:nvPr/>
        </p:nvPicPr>
        <p:blipFill>
          <a:blip r:embed="rId3">
            <a:extLst/>
          </a:blip>
          <a:stretch>
            <a:fillRect/>
          </a:stretch>
        </p:blipFill>
        <p:spPr>
          <a:xfrm>
            <a:off x="394535" y="1742008"/>
            <a:ext cx="3862672" cy="2874954"/>
          </a:xfrm>
          <a:prstGeom prst="rect">
            <a:avLst/>
          </a:prstGeom>
          <a:ln w="12700">
            <a:miter lim="400000"/>
          </a:ln>
        </p:spPr>
      </p:pic>
      <p:pic>
        <p:nvPicPr>
          <p:cNvPr id="208" name="image26.png"/>
          <p:cNvPicPr/>
          <p:nvPr/>
        </p:nvPicPr>
        <p:blipFill>
          <a:blip r:embed="rId4">
            <a:extLst/>
          </a:blip>
          <a:stretch>
            <a:fillRect/>
          </a:stretch>
        </p:blipFill>
        <p:spPr>
          <a:xfrm>
            <a:off x="4604082" y="1760721"/>
            <a:ext cx="4150174" cy="2886219"/>
          </a:xfrm>
          <a:prstGeom prst="rect">
            <a:avLst/>
          </a:prstGeom>
          <a:ln w="12700">
            <a:miter lim="400000"/>
          </a:ln>
        </p:spPr>
      </p:pic>
      <p:sp>
        <p:nvSpPr>
          <p:cNvPr id="209" name="Shape 209"/>
          <p:cNvSpPr/>
          <p:nvPr/>
        </p:nvSpPr>
        <p:spPr>
          <a:xfrm>
            <a:off x="348292" y="1083638"/>
            <a:ext cx="2859603" cy="48620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800">
                <a:latin typeface="Arial"/>
                <a:ea typeface="Arial"/>
                <a:cs typeface="Arial"/>
                <a:sym typeface="Arial"/>
              </a:defRPr>
            </a:lvl1pPr>
          </a:lstStyle>
          <a:p>
            <a:pPr lvl="0">
              <a:defRPr sz="1800"/>
            </a:pPr>
            <a:r>
              <a:rPr sz="2800"/>
              <a:t>correct…</a:t>
            </a:r>
          </a:p>
        </p:txBody>
      </p:sp>
      <p:sp>
        <p:nvSpPr>
          <p:cNvPr id="210" name="Shape 210"/>
          <p:cNvSpPr/>
          <p:nvPr/>
        </p:nvSpPr>
        <p:spPr>
          <a:xfrm>
            <a:off x="4604082" y="1083638"/>
            <a:ext cx="3670489" cy="48620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800">
                <a:latin typeface="Arial"/>
                <a:ea typeface="Arial"/>
                <a:cs typeface="Arial"/>
                <a:sym typeface="Arial"/>
              </a:defRPr>
            </a:lvl1pPr>
          </a:lstStyle>
          <a:p>
            <a:pPr lvl="0">
              <a:defRPr sz="1800"/>
            </a:pPr>
            <a:r>
              <a:rPr sz="2800"/>
              <a:t>not enough…</a:t>
            </a:r>
          </a:p>
        </p:txBody>
      </p:sp>
      <p:sp>
        <p:nvSpPr>
          <p:cNvPr id="212" name="Shape 212"/>
          <p:cNvSpPr/>
          <p:nvPr/>
        </p:nvSpPr>
        <p:spPr>
          <a:xfrm>
            <a:off x="334560" y="175065"/>
            <a:ext cx="4649349" cy="64631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4000">
                <a:latin typeface="Arial"/>
                <a:ea typeface="Arial"/>
                <a:cs typeface="Arial"/>
                <a:sym typeface="Arial"/>
              </a:defRPr>
            </a:lvl1pPr>
          </a:lstStyle>
          <a:p>
            <a:pPr lvl="0">
              <a:defRPr sz="1800"/>
            </a:pPr>
            <a:r>
              <a:rPr sz="4000"/>
              <a:t>According to WCAG</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2204</TotalTime>
  <Words>2006</Words>
  <Application>Microsoft Office PowerPoint</Application>
  <PresentationFormat>Bildspel på skärmen (4:3)</PresentationFormat>
  <Paragraphs>161</Paragraphs>
  <Slides>11</Slides>
  <Notes>11</Notes>
  <HiddenSlides>0</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11</vt:i4>
      </vt:variant>
    </vt:vector>
  </HeadingPairs>
  <TitlesOfParts>
    <vt:vector size="22" baseType="lpstr">
      <vt:lpstr>ＭＳ ゴシック</vt:lpstr>
      <vt:lpstr>Arial</vt:lpstr>
      <vt:lpstr>Arial Bold</vt:lpstr>
      <vt:lpstr>Avenir Roman</vt:lpstr>
      <vt:lpstr>Calibri</vt:lpstr>
      <vt:lpstr>Century Gothic</vt:lpstr>
      <vt:lpstr>Helvetica</vt:lpstr>
      <vt:lpstr>Lucida Grande</vt:lpstr>
      <vt:lpstr>Trebuchet MS</vt:lpstr>
      <vt:lpstr>Zapf Dingbats</vt:lpstr>
      <vt:lpstr>Default</vt:lpstr>
      <vt:lpstr>PowerPoint-presentation</vt:lpstr>
      <vt:lpstr>PowerPoint-presentation</vt:lpstr>
      <vt:lpstr>Project aim of "Begripsam":</vt:lpstr>
      <vt:lpstr>Organization</vt:lpstr>
      <vt:lpstr>Working areas</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Johansson</dc:creator>
  <cp:lastModifiedBy>Torbjörn Lundgren</cp:lastModifiedBy>
  <cp:revision>28</cp:revision>
  <cp:lastPrinted>2014-08-28T20:46:12Z</cp:lastPrinted>
  <dcterms:modified xsi:type="dcterms:W3CDTF">2014-11-06T11:22:12Z</dcterms:modified>
</cp:coreProperties>
</file>